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8" r:id="rId4"/>
  </p:sldMasterIdLst>
  <p:notesMasterIdLst>
    <p:notesMasterId r:id="rId107"/>
  </p:notesMasterIdLst>
  <p:handoutMasterIdLst>
    <p:handoutMasterId r:id="rId108"/>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FFFFFF"/>
    <a:srgbClr val="000000"/>
    <a:srgbClr val="5C2E90"/>
    <a:srgbClr val="525252"/>
    <a:srgbClr val="EAEAEA"/>
    <a:srgbClr val="E81123"/>
    <a:srgbClr val="0078D7"/>
    <a:srgbClr val="00188F"/>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4650" autoAdjust="0"/>
    <p:restoredTop sz="96323" autoAdjust="0"/>
  </p:normalViewPr>
  <p:slideViewPr>
    <p:cSldViewPr>
      <p:cViewPr varScale="1">
        <p:scale>
          <a:sx n="61" d="100"/>
          <a:sy n="61" d="100"/>
        </p:scale>
        <p:origin x="1144" y="2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71" d="100"/>
          <a:sy n="71" d="100"/>
        </p:scale>
        <p:origin x="322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Convergence 2015</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3/16/2015 4:08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Convergence 2015</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3/16/2015 4:08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566">
              <a:spcAft>
                <a:spcPts val="354"/>
              </a:spcAft>
            </a:pPr>
            <a:endParaRPr lang="en-US" dirty="0"/>
          </a:p>
        </p:txBody>
      </p:sp>
      <p:sp>
        <p:nvSpPr>
          <p:cNvPr id="4" name="Slide Number Placeholder 3"/>
          <p:cNvSpPr>
            <a:spLocks noGrp="1"/>
          </p:cNvSpPr>
          <p:nvPr>
            <p:ph type="sldNum" sz="quarter" idx="10"/>
          </p:nvPr>
        </p:nvSpPr>
        <p:spPr/>
        <p:txBody>
          <a:bodyPr/>
          <a:lstStyle/>
          <a:p>
            <a:fld id="{D8449F06-62DB-4E3A-A842-0CA270A6838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0567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613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078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1274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115" indent="-238115">
              <a:buAutoNum type="arabicPeriod"/>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4464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1586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8124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3971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086635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Convergence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3/16/2015 4:08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586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71C8E-5096-4CB5-893D-C6B1CDE4861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72998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8407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89937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3106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566">
              <a:spcAft>
                <a:spcPts val="354"/>
              </a:spcAft>
            </a:pPr>
            <a:endParaRPr lang="en-US" dirty="0"/>
          </a:p>
        </p:txBody>
      </p:sp>
      <p:sp>
        <p:nvSpPr>
          <p:cNvPr id="4" name="Slide Number Placeholder 3"/>
          <p:cNvSpPr>
            <a:spLocks noGrp="1"/>
          </p:cNvSpPr>
          <p:nvPr>
            <p:ph type="sldNum" sz="quarter" idx="10"/>
          </p:nvPr>
        </p:nvSpPr>
        <p:spPr/>
        <p:txBody>
          <a:bodyPr/>
          <a:lstStyle/>
          <a:p>
            <a:fld id="{D8449F06-62DB-4E3A-A842-0CA270A6838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7784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Convergence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3/16/2015 4:08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3963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3952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51250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514243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864208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770774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684622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472">
              <a:spcAft>
                <a:spcPts val="354"/>
              </a:spcAf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387340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2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04066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71C8E-5096-4CB5-893D-C6B1CDE48614}"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089246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020" indent="-243020">
              <a:buAutoNum type="arabicPeriod"/>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240050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020" indent="-243020">
              <a:buAutoNum type="arabicPeriod"/>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501303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3020" indent="-243020">
              <a:buAutoNum type="arabicPeriod"/>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931593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270053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238625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17226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226935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77960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42506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566">
              <a:spcAft>
                <a:spcPts val="354"/>
              </a:spcAft>
            </a:pPr>
            <a:endParaRPr lang="en-US" dirty="0"/>
          </a:p>
        </p:txBody>
      </p:sp>
      <p:sp>
        <p:nvSpPr>
          <p:cNvPr id="4" name="Slide Number Placeholder 3"/>
          <p:cNvSpPr>
            <a:spLocks noGrp="1"/>
          </p:cNvSpPr>
          <p:nvPr>
            <p:ph type="sldNum" sz="quarter" idx="10"/>
          </p:nvPr>
        </p:nvSpPr>
        <p:spPr/>
        <p:txBody>
          <a:bodyPr/>
          <a:lstStyle/>
          <a:p>
            <a:fld id="{D8449F06-62DB-4E3A-A842-0CA270A68387}"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020483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271C8E-5096-4CB5-893D-C6B1CDE4861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204556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70258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38556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032461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624713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Convergence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3/16/2015 4:08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12943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573886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4148208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990770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214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214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70929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535415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130395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960322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1411098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1484">
              <a:spcAft>
                <a:spcPts val="361"/>
              </a:spcAf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946200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147413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072295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763199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833528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76093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530492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388287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955411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555373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84104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128730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8718182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367729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0663247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1184275"/>
            <a:ext cx="5688013" cy="3198813"/>
          </a:xfrm>
        </p:spPr>
      </p:sp>
      <p:sp>
        <p:nvSpPr>
          <p:cNvPr id="3" name="Notes Placeholder 2"/>
          <p:cNvSpPr>
            <a:spLocks noGrp="1"/>
          </p:cNvSpPr>
          <p:nvPr>
            <p:ph type="body" idx="1"/>
          </p:nvPr>
        </p:nvSpPr>
        <p:spPr/>
        <p:txBody>
          <a:bodyPr/>
          <a:lstStyle/>
          <a:p>
            <a:endParaRPr lang="en-US" baseline="0" dirty="0" smtClean="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09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792006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67796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925470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8058524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609336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989669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631605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536279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6567067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3698335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618480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41169730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Dynamics</a:t>
            </a:r>
          </a:p>
        </p:txBody>
      </p:sp>
      <p:sp>
        <p:nvSpPr>
          <p:cNvPr id="5" name="Footer Placeholder 4"/>
          <p:cNvSpPr>
            <a:spLocks noGrp="1"/>
          </p:cNvSpPr>
          <p:nvPr>
            <p:ph type="ftr" sz="quarter" idx="11"/>
          </p:nvPr>
        </p:nvSpPr>
        <p:spPr/>
        <p:txBody>
          <a:bodyPr/>
          <a:lstStyle/>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9177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18366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472">
              <a:spcAft>
                <a:spcPts val="354"/>
              </a:spcAft>
              <a:defRP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536920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Convergence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214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3/16/2015 4:08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2913519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00072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39430239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33945480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022244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31035343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4334000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1056771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3870569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251083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842286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1738080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633766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250659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Dynamics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71761"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C5D3E64-ADA3-4B25-AA2B-549E1EE2160B}" type="datetime1">
              <a:rPr lang="en-US" smtClean="0">
                <a:solidFill>
                  <a:prstClr val="black"/>
                </a:solidFill>
              </a:rPr>
              <a:pPr/>
              <a:t>3/16/2015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39865351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3/16/2015 4:08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102</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833844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
            <a:ext cx="12435840" cy="6995160"/>
          </a:xfrm>
          <a:prstGeom prst="rect">
            <a:avLst/>
          </a:prstGeom>
        </p:spPr>
      </p:pic>
      <p:sp>
        <p:nvSpPr>
          <p:cNvPr id="5" name="Rectangle 4"/>
          <p:cNvSpPr/>
          <p:nvPr userDrawn="1"/>
        </p:nvSpPr>
        <p:spPr bwMode="white">
          <a:xfrm>
            <a:off x="0" y="4868864"/>
            <a:ext cx="12435840" cy="212629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57580" y="5210209"/>
            <a:ext cx="9147067" cy="755906"/>
          </a:xfrm>
          <a:prstGeom prst="rect">
            <a:avLst/>
          </a:prstGeom>
        </p:spPr>
      </p:pic>
      <p:pic>
        <p:nvPicPr>
          <p:cNvPr id="11" name="Picture 10"/>
          <p:cNvPicPr>
            <a:picLocks noChangeAspect="1"/>
          </p:cNvPicPr>
          <p:nvPr userDrawn="1"/>
        </p:nvPicPr>
        <p:blipFill>
          <a:blip r:embed="rId4"/>
          <a:stretch>
            <a:fillRect/>
          </a:stretch>
        </p:blipFill>
        <p:spPr>
          <a:xfrm>
            <a:off x="457580" y="479425"/>
            <a:ext cx="1280160" cy="274492"/>
          </a:xfrm>
          <a:prstGeom prst="rect">
            <a:avLst/>
          </a:prstGeom>
        </p:spPr>
      </p:pic>
      <p:sp>
        <p:nvSpPr>
          <p:cNvPr id="4" name="TextBox 3"/>
          <p:cNvSpPr txBox="1"/>
          <p:nvPr userDrawn="1"/>
        </p:nvSpPr>
        <p:spPr>
          <a:xfrm>
            <a:off x="274702" y="6011655"/>
            <a:ext cx="11887200" cy="685972"/>
          </a:xfrm>
          <a:prstGeom prst="rect">
            <a:avLst/>
          </a:prstGeom>
        </p:spPr>
        <p:txBody>
          <a:bodyPr vert="horz" wrap="square" lIns="146304" tIns="109728" rIns="146304" bIns="109728" rtlCol="0" anchor="b"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r>
              <a:rPr lang="en-US" dirty="0" smtClean="0"/>
              <a:t>March 16–19, 2015 | Atlanta, Georgia | GWCC Georgia World Congress Center</a:t>
            </a:r>
          </a:p>
        </p:txBody>
      </p:sp>
    </p:spTree>
    <p:extLst>
      <p:ext uri="{BB962C8B-B14F-4D97-AF65-F5344CB8AC3E}">
        <p14:creationId xmlns:p14="http://schemas.microsoft.com/office/powerpoint/2010/main" val="241659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547782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7168633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08" y="0"/>
            <a:ext cx="8503920" cy="6995160"/>
          </a:xfrm>
          <a:prstGeom prst="rect">
            <a:avLst/>
          </a:prstGeom>
        </p:spPr>
      </p:pic>
      <p:sp>
        <p:nvSpPr>
          <p:cNvPr id="4" name="Rectangle 3"/>
          <p:cNvSpPr/>
          <p:nvPr userDrawn="1"/>
        </p:nvSpPr>
        <p:spPr bwMode="white">
          <a:xfrm>
            <a:off x="0" y="-1"/>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6227" y="296863"/>
            <a:ext cx="3381373" cy="2751698"/>
          </a:xfrm>
          <a:noFill/>
        </p:spPr>
        <p:txBody>
          <a:bodyPr tIns="91440" bIns="91440" anchor="t" anchorCtr="0"/>
          <a:lstStyle>
            <a:lvl1pPr>
              <a:defRPr sz="6000" spc="-100" baseline="0">
                <a:gradFill>
                  <a:gsLst>
                    <a:gs pos="0">
                      <a:schemeClr val="tx1"/>
                    </a:gs>
                    <a:gs pos="100000">
                      <a:schemeClr val="tx1"/>
                    </a:gs>
                  </a:gsLst>
                  <a:lin ang="5400000" scaled="0"/>
                </a:gradFill>
              </a:defRPr>
            </a:lvl1pPr>
          </a:lstStyle>
          <a:p>
            <a:r>
              <a:rPr lang="en-US" dirty="0" smtClean="0"/>
              <a:t>Demo</a:t>
            </a:r>
            <a:endParaRPr lang="en-US" dirty="0"/>
          </a:p>
        </p:txBody>
      </p:sp>
      <p:sp>
        <p:nvSpPr>
          <p:cNvPr id="5" name="Text Placeholder 4"/>
          <p:cNvSpPr>
            <a:spLocks noGrp="1"/>
          </p:cNvSpPr>
          <p:nvPr>
            <p:ph type="body" sz="quarter" idx="12" hasCustomPrompt="1"/>
          </p:nvPr>
        </p:nvSpPr>
        <p:spPr>
          <a:xfrm>
            <a:off x="274639" y="3954457"/>
            <a:ext cx="3382962" cy="1829593"/>
          </a:xfrm>
          <a:noFill/>
        </p:spPr>
        <p:txBody>
          <a:bodyPr lIns="182880" tIns="146304" rIns="182880" bIns="146304">
            <a:noAutofit/>
          </a:bodyPr>
          <a:lstStyle>
            <a:lvl1pPr marL="0" indent="0">
              <a:spcBef>
                <a:spcPts val="0"/>
              </a:spcBef>
              <a:buNone/>
              <a:defRPr sz="2800" spc="0" baseline="0">
                <a:gradFill>
                  <a:gsLst>
                    <a:gs pos="100000">
                      <a:schemeClr val="tx1"/>
                    </a:gs>
                    <a:gs pos="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30473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261" y="-318"/>
            <a:ext cx="8503920" cy="6995160"/>
          </a:xfrm>
          <a:prstGeom prst="rect">
            <a:avLst/>
          </a:prstGeom>
        </p:spPr>
      </p:pic>
      <p:sp>
        <p:nvSpPr>
          <p:cNvPr id="5" name="Rectangle 4"/>
          <p:cNvSpPr/>
          <p:nvPr userDrawn="1"/>
        </p:nvSpPr>
        <p:spPr bwMode="white">
          <a:xfrm>
            <a:off x="0" y="-1"/>
            <a:ext cx="39322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hasCustomPrompt="1"/>
          </p:nvPr>
        </p:nvSpPr>
        <p:spPr>
          <a:xfrm>
            <a:off x="276227" y="296863"/>
            <a:ext cx="3381373" cy="2751698"/>
          </a:xfrm>
          <a:noFill/>
        </p:spPr>
        <p:txBody>
          <a:bodyPr tIns="91440" bIns="91440" anchor="t" anchorCtr="0"/>
          <a:lstStyle>
            <a:lvl1pPr>
              <a:defRPr sz="6000" spc="-100" baseline="0">
                <a:gradFill>
                  <a:gsLst>
                    <a:gs pos="5833">
                      <a:srgbClr val="FFFFFF"/>
                    </a:gs>
                    <a:gs pos="18000">
                      <a:srgbClr val="FFFFFF"/>
                    </a:gs>
                  </a:gsLst>
                  <a:lin ang="5400000" scaled="0"/>
                </a:gradFill>
              </a:defRPr>
            </a:lvl1pPr>
          </a:lstStyle>
          <a:p>
            <a:r>
              <a:rPr lang="en-US" dirty="0" smtClean="0"/>
              <a:t>Video</a:t>
            </a:r>
            <a:endParaRPr lang="en-US" dirty="0"/>
          </a:p>
        </p:txBody>
      </p:sp>
    </p:spTree>
    <p:extLst>
      <p:ext uri="{BB962C8B-B14F-4D97-AF65-F5344CB8AC3E}">
        <p14:creationId xmlns:p14="http://schemas.microsoft.com/office/powerpoint/2010/main" val="251311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92386523"/>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142178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64406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283547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251904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smtClean="0"/>
              <a:t>Click icon to add picture</a:t>
            </a:r>
            <a:endParaRPr lang="en-US" dirty="0"/>
          </a:p>
        </p:txBody>
      </p:sp>
    </p:spTree>
    <p:extLst>
      <p:ext uri="{BB962C8B-B14F-4D97-AF65-F5344CB8AC3E}">
        <p14:creationId xmlns:p14="http://schemas.microsoft.com/office/powerpoint/2010/main" val="247629629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
            <a:ext cx="12435840" cy="6995160"/>
          </a:xfrm>
          <a:prstGeom prst="rect">
            <a:avLst/>
          </a:prstGeom>
        </p:spPr>
      </p:pic>
      <p:sp>
        <p:nvSpPr>
          <p:cNvPr id="2" name="Rectangle 1"/>
          <p:cNvSpPr/>
          <p:nvPr userDrawn="1"/>
        </p:nvSpPr>
        <p:spPr bwMode="white">
          <a:xfrm>
            <a:off x="274638" y="2119163"/>
            <a:ext cx="6400800" cy="366409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smtClean="0"/>
              <a:t>Speaker Name</a:t>
            </a:r>
          </a:p>
        </p:txBody>
      </p:sp>
      <p:pic>
        <p:nvPicPr>
          <p:cNvPr id="10" name="Picture 9"/>
          <p:cNvPicPr>
            <a:picLocks noChangeAspect="1"/>
          </p:cNvPicPr>
          <p:nvPr userDrawn="1"/>
        </p:nvPicPr>
        <p:blipFill>
          <a:blip r:embed="rId3"/>
          <a:stretch>
            <a:fillRect/>
          </a:stretch>
        </p:blipFill>
        <p:spPr>
          <a:xfrm>
            <a:off x="457580" y="479425"/>
            <a:ext cx="1280160" cy="274492"/>
          </a:xfrm>
          <a:prstGeom prst="rect">
            <a:avLst/>
          </a:prstGeom>
        </p:spPr>
      </p:pic>
      <p:sp>
        <p:nvSpPr>
          <p:cNvPr id="5" name="Text Placeholder 4"/>
          <p:cNvSpPr>
            <a:spLocks noGrp="1"/>
          </p:cNvSpPr>
          <p:nvPr>
            <p:ph type="body" sz="quarter" idx="15" hasCustomPrompt="1"/>
          </p:nvPr>
        </p:nvSpPr>
        <p:spPr>
          <a:xfrm>
            <a:off x="3932238" y="5210798"/>
            <a:ext cx="2743200" cy="572464"/>
          </a:xfrm>
        </p:spPr>
        <p:txBody>
          <a:bodyPr lIns="182880" tIns="146304" rIns="182880" bIns="146304" anchor="b"/>
          <a:lstStyle>
            <a:lvl1pPr marL="0" indent="0" algn="r">
              <a:buNone/>
              <a:defRPr sz="2000">
                <a:gradFill>
                  <a:gsLst>
                    <a:gs pos="0">
                      <a:srgbClr val="FFFFFF"/>
                    </a:gs>
                    <a:gs pos="100000">
                      <a:srgbClr val="FFFFFF"/>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#hashtag</a:t>
            </a:r>
            <a:endParaRPr lang="en-US" dirty="0"/>
          </a:p>
        </p:txBody>
      </p:sp>
      <p:sp>
        <p:nvSpPr>
          <p:cNvPr id="8" name="Text Placeholder 4"/>
          <p:cNvSpPr>
            <a:spLocks noGrp="1"/>
          </p:cNvSpPr>
          <p:nvPr>
            <p:ph type="body" sz="quarter" idx="16" hasCustomPrompt="1"/>
          </p:nvPr>
        </p:nvSpPr>
        <p:spPr>
          <a:xfrm>
            <a:off x="9418638" y="305775"/>
            <a:ext cx="2743200" cy="572464"/>
          </a:xfrm>
        </p:spPr>
        <p:txBody>
          <a:bodyPr lIns="182880" tIns="146304" rIns="182880" bIns="146304" anchor="t"/>
          <a:lstStyle>
            <a:lvl1pPr marL="0" indent="0" algn="r">
              <a:buNone/>
              <a:defRPr sz="2000">
                <a:gradFill>
                  <a:gsLst>
                    <a:gs pos="100000">
                      <a:srgbClr val="333333"/>
                    </a:gs>
                    <a:gs pos="0">
                      <a:srgbClr val="333333"/>
                    </a:gs>
                  </a:gsLst>
                  <a:lin ang="5400000" scaled="0"/>
                </a:gradFill>
                <a:latin typeface="+mn-lt"/>
              </a:defRPr>
            </a:lvl1pPr>
            <a:lvl2pPr marL="342900" indent="0">
              <a:buNone/>
              <a:defRPr/>
            </a:lvl2pPr>
            <a:lvl3pPr marL="571500" indent="0">
              <a:buNone/>
              <a:defRPr/>
            </a:lvl3pPr>
            <a:lvl4pPr marL="800100" indent="0">
              <a:buNone/>
              <a:defRPr/>
            </a:lvl4pPr>
            <a:lvl5pPr marL="1028700" indent="0">
              <a:buNone/>
              <a:defRPr/>
            </a:lvl5pPr>
          </a:lstStyle>
          <a:p>
            <a:pPr lvl="0"/>
            <a:r>
              <a:rPr lang="en-US" dirty="0" smtClean="0"/>
              <a:t>Session code</a:t>
            </a:r>
            <a:endParaRPr lang="en-US" dirty="0"/>
          </a:p>
        </p:txBody>
      </p:sp>
    </p:spTree>
    <p:extLst>
      <p:ext uri="{BB962C8B-B14F-4D97-AF65-F5344CB8AC3E}">
        <p14:creationId xmlns:p14="http://schemas.microsoft.com/office/powerpoint/2010/main" val="317374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5285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7570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79034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6509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Dark Colo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5112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41723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a:t>
            </a:r>
            <a:r>
              <a:rPr lang="en-US" sz="700" dirty="0" smtClean="0">
                <a:gradFill>
                  <a:gsLst>
                    <a:gs pos="0">
                      <a:srgbClr val="505050"/>
                    </a:gs>
                    <a:gs pos="100000">
                      <a:srgbClr val="505050"/>
                    </a:gs>
                  </a:gsLst>
                  <a:lin ang="5400000" scaled="0"/>
                </a:gradFill>
                <a:cs typeface="Segoe UI" pitchFamily="34" charset="0"/>
              </a:rPr>
              <a:t>2015 </a:t>
            </a:r>
            <a:r>
              <a:rPr lang="en-US" sz="700" dirty="0">
                <a:gradFill>
                  <a:gsLst>
                    <a:gs pos="0">
                      <a:srgbClr val="505050"/>
                    </a:gs>
                    <a:gs pos="100000">
                      <a:srgbClr val="50505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23431231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2015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8236225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746127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144035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664449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5142159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971713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426771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876731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379709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83209427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 id="2147484332" r:id="rId24"/>
    <p:sldLayoutId id="2147484333" r:id="rId25"/>
    <p:sldLayoutId id="2147484334" r:id="rId26"/>
    <p:sldLayoutId id="2147484335" r:id="rId27"/>
    <p:sldLayoutId id="2147484336" r:id="rId2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4.wmf"/><Relationship Id="rId5" Type="http://schemas.openxmlformats.org/officeDocument/2006/relationships/hyperlink" Target="http://dev.voxmobile.com/wp-content/uploads/2011/03/android_logo.png" TargetMode="External"/><Relationship Id="rId10" Type="http://schemas.openxmlformats.org/officeDocument/2006/relationships/image" Target="../media/image33.png"/><Relationship Id="rId4" Type="http://schemas.openxmlformats.org/officeDocument/2006/relationships/image" Target="../media/image29.JP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2015.msconvergence.com/portal/schedulebuilder"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68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5" y="301139"/>
            <a:ext cx="12445487" cy="910123"/>
          </a:xfrm>
          <a:solidFill>
            <a:srgbClr val="0078D7"/>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Document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Attach 3.0</a:t>
            </a:r>
          </a:p>
        </p:txBody>
      </p:sp>
      <p:sp>
        <p:nvSpPr>
          <p:cNvPr id="5" name="Text Placeholder 4"/>
          <p:cNvSpPr>
            <a:spLocks noGrp="1"/>
          </p:cNvSpPr>
          <p:nvPr>
            <p:ph type="body" sz="quarter" idx="10"/>
          </p:nvPr>
        </p:nvSpPr>
        <p:spPr>
          <a:xfrm>
            <a:off x="293238" y="1668462"/>
            <a:ext cx="5485621" cy="3902607"/>
          </a:xfrm>
        </p:spPr>
        <p:txBody>
          <a:bodyPr/>
          <a:lstStyle/>
          <a:p>
            <a:r>
              <a:rPr lang="en-US" dirty="0"/>
              <a:t>Scan </a:t>
            </a:r>
            <a:r>
              <a:rPr lang="en-US" dirty="0" smtClean="0"/>
              <a:t>documents directly </a:t>
            </a:r>
            <a:r>
              <a:rPr lang="en-US" dirty="0"/>
              <a:t>to Doc Attach from </a:t>
            </a:r>
            <a:r>
              <a:rPr lang="en-US" dirty="0" smtClean="0"/>
              <a:t>scanner</a:t>
            </a:r>
            <a:endParaRPr lang="en-US" dirty="0"/>
          </a:p>
          <a:p>
            <a:endParaRPr lang="en-US" dirty="0" smtClean="0"/>
          </a:p>
          <a:p>
            <a:r>
              <a:rPr lang="en-US" dirty="0" smtClean="0"/>
              <a:t>Add </a:t>
            </a:r>
            <a:r>
              <a:rPr lang="en-US" dirty="0"/>
              <a:t>Doc Attach to </a:t>
            </a:r>
            <a:r>
              <a:rPr lang="en-US" dirty="0" smtClean="0"/>
              <a:t>payables</a:t>
            </a:r>
            <a:endParaRPr lang="en-US" dirty="0"/>
          </a:p>
          <a:p>
            <a:endParaRPr lang="en-US" dirty="0" smtClean="0"/>
          </a:p>
          <a:p>
            <a:r>
              <a:rPr lang="en-US" dirty="0" smtClean="0"/>
              <a:t>Convert </a:t>
            </a:r>
            <a:r>
              <a:rPr lang="en-US" dirty="0"/>
              <a:t>OLE Notes to Doc Attach</a:t>
            </a:r>
          </a:p>
        </p:txBody>
      </p:sp>
      <p:pic>
        <p:nvPicPr>
          <p:cNvPr id="4"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78" y="1269885"/>
            <a:ext cx="5929155" cy="5619906"/>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68137831"/>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HRP pending approval navigation list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9101" y="1673352"/>
            <a:ext cx="5484843" cy="5477525"/>
          </a:xfrm>
        </p:spPr>
        <p:txBody>
          <a:bodyPr/>
          <a:lstStyle/>
          <a:p>
            <a:r>
              <a:rPr lang="en-US" dirty="0"/>
              <a:t>Navigation list for HRP Workflow Approvers</a:t>
            </a:r>
          </a:p>
          <a:p>
            <a:endParaRPr lang="en-US" sz="2000" dirty="0" smtClean="0"/>
          </a:p>
          <a:p>
            <a:r>
              <a:rPr lang="en-US" dirty="0" smtClean="0"/>
              <a:t>Displays </a:t>
            </a:r>
            <a:r>
              <a:rPr lang="en-US" dirty="0"/>
              <a:t>all workflow tasks assigned to a user across the HRP </a:t>
            </a:r>
            <a:r>
              <a:rPr lang="en-US" dirty="0" smtClean="0"/>
              <a:t>workflows</a:t>
            </a:r>
            <a:endParaRPr lang="en-US" dirty="0"/>
          </a:p>
          <a:p>
            <a:endParaRPr lang="en-US" sz="2000" dirty="0"/>
          </a:p>
          <a:p>
            <a:r>
              <a:rPr lang="en-US" dirty="0" smtClean="0"/>
              <a:t>Can </a:t>
            </a:r>
            <a:r>
              <a:rPr lang="en-US" dirty="0"/>
              <a:t>complete workflow actions across active workflows</a:t>
            </a:r>
          </a:p>
          <a:p>
            <a:endParaRPr lang="en-US" sz="3060"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5692841" y="1357872"/>
            <a:ext cx="6316596" cy="4653990"/>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526341030"/>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Sessions to learn more</a:t>
            </a:r>
          </a:p>
        </p:txBody>
      </p:sp>
      <p:sp>
        <p:nvSpPr>
          <p:cNvPr id="3" name="Text Placeholder 2"/>
          <p:cNvSpPr>
            <a:spLocks noGrp="1"/>
          </p:cNvSpPr>
          <p:nvPr>
            <p:ph type="body" sz="quarter" idx="10"/>
          </p:nvPr>
        </p:nvSpPr>
        <p:spPr>
          <a:xfrm>
            <a:off x="327955" y="1411703"/>
            <a:ext cx="11871590" cy="5196294"/>
          </a:xfrm>
        </p:spPr>
        <p:txBody>
          <a:bodyPr/>
          <a:lstStyle/>
          <a:p>
            <a:pPr>
              <a:spcBef>
                <a:spcPts val="1000"/>
              </a:spcBef>
            </a:pPr>
            <a:r>
              <a:rPr lang="en-US" sz="2000" b="1" dirty="0" smtClean="0">
                <a:latin typeface="+mn-lt"/>
              </a:rPr>
              <a:t>CS15G016 </a:t>
            </a:r>
            <a:r>
              <a:rPr lang="en-US" sz="2000" b="1" dirty="0">
                <a:latin typeface="+mn-lt"/>
              </a:rPr>
              <a:t>– Microsoft Dynamics GP 2015: Employee Self Service</a:t>
            </a:r>
          </a:p>
          <a:p>
            <a:pPr>
              <a:spcBef>
                <a:spcPts val="1000"/>
              </a:spcBef>
            </a:pPr>
            <a:r>
              <a:rPr lang="en-US" sz="2000" b="1" dirty="0">
                <a:latin typeface="+mn-lt"/>
              </a:rPr>
              <a:t>When:</a:t>
            </a:r>
            <a:r>
              <a:rPr lang="en-US" sz="2000" dirty="0">
                <a:latin typeface="+mn-lt"/>
              </a:rPr>
              <a:t> Monday, March 16 5:00 PM - 6:00 PM </a:t>
            </a:r>
          </a:p>
          <a:p>
            <a:pPr>
              <a:spcBef>
                <a:spcPts val="1000"/>
              </a:spcBef>
            </a:pPr>
            <a:r>
              <a:rPr lang="en-US" sz="2000" b="1" dirty="0" smtClean="0">
                <a:latin typeface="+mn-lt"/>
              </a:rPr>
              <a:t>When: </a:t>
            </a:r>
            <a:r>
              <a:rPr lang="en-US" sz="2000" dirty="0">
                <a:latin typeface="+mn-lt"/>
              </a:rPr>
              <a:t>Thursday, March 19 2:00 PM - 3:00 PM </a:t>
            </a:r>
            <a:endParaRPr lang="en-US" sz="2000" b="1" dirty="0" smtClean="0">
              <a:latin typeface="+mn-lt"/>
            </a:endParaRPr>
          </a:p>
          <a:p>
            <a:pPr>
              <a:spcBef>
                <a:spcPts val="1000"/>
              </a:spcBef>
            </a:pPr>
            <a:r>
              <a:rPr lang="en-US" sz="2000" b="1" dirty="0" smtClean="0">
                <a:latin typeface="+mn-lt"/>
              </a:rPr>
              <a:t>Type</a:t>
            </a:r>
            <a:r>
              <a:rPr lang="en-US" sz="2000" b="1" dirty="0">
                <a:latin typeface="+mn-lt"/>
              </a:rPr>
              <a:t>:</a:t>
            </a:r>
            <a:r>
              <a:rPr lang="en-US" sz="2000" dirty="0">
                <a:latin typeface="+mn-lt"/>
              </a:rPr>
              <a:t> Concurrent Session </a:t>
            </a:r>
          </a:p>
          <a:p>
            <a:pPr>
              <a:spcBef>
                <a:spcPts val="1000"/>
              </a:spcBef>
            </a:pPr>
            <a:endParaRPr lang="en-US" sz="1000" b="1" dirty="0" smtClean="0">
              <a:latin typeface="+mn-lt"/>
            </a:endParaRPr>
          </a:p>
          <a:p>
            <a:pPr>
              <a:spcBef>
                <a:spcPts val="1000"/>
              </a:spcBef>
            </a:pPr>
            <a:r>
              <a:rPr lang="en-US" sz="2000" b="1" dirty="0" smtClean="0">
                <a:latin typeface="+mn-lt"/>
              </a:rPr>
              <a:t>CS15G015 – New benefits management and enrollment functionality in Microsoft Dynamics GP 2015</a:t>
            </a:r>
            <a:endParaRPr lang="en-US" sz="2000" dirty="0">
              <a:latin typeface="+mn-lt"/>
            </a:endParaRPr>
          </a:p>
          <a:p>
            <a:pPr>
              <a:spcBef>
                <a:spcPts val="1000"/>
              </a:spcBef>
            </a:pPr>
            <a:r>
              <a:rPr lang="en-US" sz="2000" b="1" dirty="0">
                <a:latin typeface="+mn-lt"/>
              </a:rPr>
              <a:t>When:</a:t>
            </a:r>
            <a:r>
              <a:rPr lang="en-US" sz="2000" dirty="0">
                <a:latin typeface="+mn-lt"/>
              </a:rPr>
              <a:t> Wednesday, March 18 11:00 AM - 12:00 PM </a:t>
            </a:r>
          </a:p>
          <a:p>
            <a:pPr>
              <a:spcBef>
                <a:spcPts val="1000"/>
              </a:spcBef>
            </a:pPr>
            <a:r>
              <a:rPr lang="en-US" sz="2000" b="1" dirty="0">
                <a:latin typeface="+mn-lt"/>
              </a:rPr>
              <a:t>Type:</a:t>
            </a:r>
            <a:r>
              <a:rPr lang="en-US" sz="2000" dirty="0">
                <a:latin typeface="+mn-lt"/>
              </a:rPr>
              <a:t> Concurrent Session</a:t>
            </a:r>
          </a:p>
          <a:p>
            <a:pPr>
              <a:spcBef>
                <a:spcPts val="1000"/>
              </a:spcBef>
            </a:pPr>
            <a:endParaRPr lang="en-US" sz="1000" b="1" dirty="0">
              <a:latin typeface="+mn-lt"/>
            </a:endParaRPr>
          </a:p>
          <a:p>
            <a:pPr>
              <a:spcBef>
                <a:spcPts val="1000"/>
              </a:spcBef>
            </a:pPr>
            <a:r>
              <a:rPr lang="en-US" sz="2000" b="1" dirty="0" smtClean="0">
                <a:latin typeface="+mn-lt"/>
              </a:rPr>
              <a:t>CS15G012 – Microsoft Dynamics GP 2013 through Microsoft Dynamics GP 2015: Human Resources/Payroll</a:t>
            </a:r>
          </a:p>
          <a:p>
            <a:pPr>
              <a:spcBef>
                <a:spcPts val="1000"/>
              </a:spcBef>
            </a:pPr>
            <a:r>
              <a:rPr lang="en-US" sz="2000" b="1" dirty="0" smtClean="0">
                <a:latin typeface="+mn-lt"/>
              </a:rPr>
              <a:t>When</a:t>
            </a:r>
            <a:r>
              <a:rPr lang="en-US" sz="2000" b="1" dirty="0">
                <a:latin typeface="+mn-lt"/>
              </a:rPr>
              <a:t>:</a:t>
            </a:r>
            <a:r>
              <a:rPr lang="en-US" sz="2000" dirty="0">
                <a:latin typeface="+mn-lt"/>
              </a:rPr>
              <a:t> Thursday, March 19 11:30 AM - 12:30 PM </a:t>
            </a:r>
          </a:p>
          <a:p>
            <a:pPr>
              <a:spcBef>
                <a:spcPts val="1000"/>
              </a:spcBef>
            </a:pPr>
            <a:r>
              <a:rPr lang="en-US" sz="2000" b="1" dirty="0">
                <a:latin typeface="+mn-lt"/>
              </a:rPr>
              <a:t>Type:</a:t>
            </a:r>
            <a:r>
              <a:rPr lang="en-US" sz="2000" dirty="0">
                <a:latin typeface="+mn-lt"/>
              </a:rPr>
              <a:t> Concurrent </a:t>
            </a:r>
            <a:r>
              <a:rPr lang="en-US" sz="2000" dirty="0" smtClean="0">
                <a:latin typeface="+mn-lt"/>
              </a:rPr>
              <a:t>Session</a:t>
            </a:r>
            <a:endParaRPr lang="en-US" sz="2000" dirty="0">
              <a:effectLst/>
              <a:latin typeface="+mn-lt"/>
            </a:endParaRPr>
          </a:p>
        </p:txBody>
      </p:sp>
    </p:spTree>
    <p:extLst>
      <p:ext uri="{BB962C8B-B14F-4D97-AF65-F5344CB8AC3E}">
        <p14:creationId xmlns:p14="http://schemas.microsoft.com/office/powerpoint/2010/main" val="2441597488"/>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8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1139"/>
            <a:ext cx="12434711" cy="910124"/>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Email and print documents together</a:t>
            </a:r>
          </a:p>
        </p:txBody>
      </p:sp>
      <p:sp>
        <p:nvSpPr>
          <p:cNvPr id="46" name="Rectangle 45"/>
          <p:cNvSpPr/>
          <p:nvPr/>
        </p:nvSpPr>
        <p:spPr>
          <a:xfrm>
            <a:off x="366250" y="1673352"/>
            <a:ext cx="5194679" cy="3539430"/>
          </a:xfrm>
          <a:prstGeom prst="rect">
            <a:avLst/>
          </a:prstGeom>
        </p:spPr>
        <p:txBody>
          <a:bodyPr wrap="square">
            <a:spAutoFit/>
          </a:bodyPr>
          <a:lstStyle/>
          <a:p>
            <a:r>
              <a:rPr lang="en-US" sz="3200" dirty="0">
                <a:solidFill>
                  <a:srgbClr val="505050"/>
                </a:solidFill>
                <a:latin typeface="Segoe UI Light"/>
              </a:rPr>
              <a:t>Print and e</a:t>
            </a:r>
            <a:r>
              <a:rPr lang="en-US" sz="3200" dirty="0" smtClean="0">
                <a:solidFill>
                  <a:srgbClr val="505050"/>
                </a:solidFill>
                <a:latin typeface="Segoe UI Light"/>
              </a:rPr>
              <a:t>mail </a:t>
            </a:r>
            <a:r>
              <a:rPr lang="en-US" sz="3200" dirty="0">
                <a:solidFill>
                  <a:srgbClr val="505050"/>
                </a:solidFill>
                <a:latin typeface="Segoe UI Light"/>
              </a:rPr>
              <a:t>in one step</a:t>
            </a:r>
          </a:p>
          <a:p>
            <a:endParaRPr lang="en-US" sz="3200" dirty="0" smtClean="0">
              <a:solidFill>
                <a:srgbClr val="505050"/>
              </a:solidFill>
              <a:latin typeface="Segoe UI Light"/>
            </a:endParaRPr>
          </a:p>
          <a:p>
            <a:r>
              <a:rPr lang="en-US" sz="3200" dirty="0" smtClean="0">
                <a:solidFill>
                  <a:srgbClr val="505050"/>
                </a:solidFill>
                <a:latin typeface="Segoe UI Light"/>
              </a:rPr>
              <a:t>Available </a:t>
            </a:r>
            <a:r>
              <a:rPr lang="en-US" sz="3200" dirty="0">
                <a:solidFill>
                  <a:srgbClr val="505050"/>
                </a:solidFill>
                <a:latin typeface="Segoe UI Light"/>
              </a:rPr>
              <a:t>for e</a:t>
            </a:r>
            <a:r>
              <a:rPr lang="en-US" sz="3200" dirty="0" smtClean="0">
                <a:solidFill>
                  <a:srgbClr val="505050"/>
                </a:solidFill>
                <a:latin typeface="Segoe UI Light"/>
              </a:rPr>
              <a:t>mail </a:t>
            </a:r>
            <a:r>
              <a:rPr lang="en-US" sz="3200" dirty="0">
                <a:solidFill>
                  <a:srgbClr val="505050"/>
                </a:solidFill>
                <a:latin typeface="Segoe UI Light"/>
              </a:rPr>
              <a:t>batch </a:t>
            </a:r>
            <a:r>
              <a:rPr lang="en-US" sz="3200" dirty="0" smtClean="0">
                <a:solidFill>
                  <a:srgbClr val="505050"/>
                </a:solidFill>
                <a:latin typeface="Segoe UI Light"/>
              </a:rPr>
              <a:t>process </a:t>
            </a:r>
            <a:endParaRPr lang="en-US" sz="3200" dirty="0">
              <a:solidFill>
                <a:srgbClr val="505050"/>
              </a:solidFill>
              <a:latin typeface="Segoe UI Light"/>
            </a:endParaRPr>
          </a:p>
          <a:p>
            <a:endParaRPr lang="en-US" sz="3200" dirty="0" smtClean="0">
              <a:solidFill>
                <a:srgbClr val="505050"/>
              </a:solidFill>
              <a:latin typeface="Segoe UI Light"/>
            </a:endParaRPr>
          </a:p>
          <a:p>
            <a:r>
              <a:rPr lang="en-US" sz="3200" dirty="0" smtClean="0">
                <a:solidFill>
                  <a:srgbClr val="505050"/>
                </a:solidFill>
                <a:latin typeface="Segoe UI Light"/>
              </a:rPr>
              <a:t>Available </a:t>
            </a:r>
            <a:r>
              <a:rPr lang="en-US" sz="3200" dirty="0">
                <a:solidFill>
                  <a:srgbClr val="505050"/>
                </a:solidFill>
                <a:latin typeface="Segoe UI Light"/>
              </a:rPr>
              <a:t>for e</a:t>
            </a:r>
            <a:r>
              <a:rPr lang="en-US" sz="3200" dirty="0" smtClean="0">
                <a:solidFill>
                  <a:srgbClr val="505050"/>
                </a:solidFill>
                <a:latin typeface="Segoe UI Light"/>
              </a:rPr>
              <a:t>mail </a:t>
            </a:r>
            <a:r>
              <a:rPr lang="en-US" sz="3200" dirty="0">
                <a:solidFill>
                  <a:srgbClr val="505050"/>
                </a:solidFill>
                <a:latin typeface="Segoe UI Light"/>
              </a:rPr>
              <a:t>s</a:t>
            </a:r>
            <a:r>
              <a:rPr lang="en-US" sz="3200" dirty="0" smtClean="0">
                <a:solidFill>
                  <a:srgbClr val="505050"/>
                </a:solidFill>
                <a:latin typeface="Segoe UI Light"/>
              </a:rPr>
              <a:t>tatements process</a:t>
            </a:r>
            <a:endParaRPr lang="en-US" sz="3200" dirty="0">
              <a:solidFill>
                <a:srgbClr val="505050"/>
              </a:solidFill>
              <a:latin typeface="Segoe UI Ligh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842" y="1535383"/>
            <a:ext cx="5093869" cy="3978870"/>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5761105" y="2711645"/>
            <a:ext cx="5093869" cy="3949100"/>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99417947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2231"/>
            <a:ext cx="12434711" cy="919033"/>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Email by document </a:t>
            </a: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type</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46" name="Rectangle 45"/>
          <p:cNvSpPr/>
          <p:nvPr/>
        </p:nvSpPr>
        <p:spPr>
          <a:xfrm>
            <a:off x="380710" y="1673352"/>
            <a:ext cx="5105860" cy="3046988"/>
          </a:xfrm>
          <a:prstGeom prst="rect">
            <a:avLst/>
          </a:prstGeom>
        </p:spPr>
        <p:txBody>
          <a:bodyPr wrap="square">
            <a:spAutoFit/>
          </a:bodyPr>
          <a:lstStyle/>
          <a:p>
            <a:r>
              <a:rPr lang="en-US" sz="3200" dirty="0">
                <a:solidFill>
                  <a:srgbClr val="505050"/>
                </a:solidFill>
                <a:latin typeface="Segoe UI Light"/>
              </a:rPr>
              <a:t>Allow c</a:t>
            </a:r>
            <a:r>
              <a:rPr lang="en-US" sz="3200" dirty="0" smtClean="0">
                <a:solidFill>
                  <a:srgbClr val="505050"/>
                </a:solidFill>
                <a:latin typeface="Segoe UI Light"/>
              </a:rPr>
              <a:t>ustomers </a:t>
            </a:r>
            <a:r>
              <a:rPr lang="en-US" sz="3200" dirty="0">
                <a:solidFill>
                  <a:srgbClr val="505050"/>
                </a:solidFill>
                <a:latin typeface="Segoe UI Light"/>
              </a:rPr>
              <a:t>to </a:t>
            </a:r>
            <a:r>
              <a:rPr lang="en-US" sz="3200" dirty="0" smtClean="0">
                <a:solidFill>
                  <a:srgbClr val="505050"/>
                </a:solidFill>
                <a:latin typeface="Segoe UI Light"/>
              </a:rPr>
              <a:t>email </a:t>
            </a:r>
            <a:r>
              <a:rPr lang="en-US" sz="3200" dirty="0">
                <a:solidFill>
                  <a:srgbClr val="505050"/>
                </a:solidFill>
                <a:latin typeface="Segoe UI Light"/>
              </a:rPr>
              <a:t>documents based on </a:t>
            </a:r>
            <a:r>
              <a:rPr lang="en-US" sz="3200" dirty="0" smtClean="0">
                <a:solidFill>
                  <a:srgbClr val="505050"/>
                </a:solidFill>
                <a:latin typeface="Segoe UI Light"/>
              </a:rPr>
              <a:t>the </a:t>
            </a:r>
            <a:r>
              <a:rPr lang="en-US" sz="3200" dirty="0">
                <a:solidFill>
                  <a:srgbClr val="505050"/>
                </a:solidFill>
                <a:latin typeface="Segoe UI Light"/>
              </a:rPr>
              <a:t>specific document type</a:t>
            </a:r>
          </a:p>
          <a:p>
            <a:endParaRPr lang="en-US" sz="3200" dirty="0" smtClean="0">
              <a:solidFill>
                <a:srgbClr val="505050"/>
              </a:solidFill>
              <a:latin typeface="Segoe UI Light"/>
            </a:endParaRPr>
          </a:p>
          <a:p>
            <a:r>
              <a:rPr lang="en-US" sz="3200" dirty="0" smtClean="0">
                <a:solidFill>
                  <a:srgbClr val="505050"/>
                </a:solidFill>
                <a:latin typeface="Segoe UI Light"/>
              </a:rPr>
              <a:t>Can enable </a:t>
            </a:r>
            <a:r>
              <a:rPr lang="en-US" sz="3200" dirty="0">
                <a:solidFill>
                  <a:srgbClr val="505050"/>
                </a:solidFill>
                <a:latin typeface="Segoe UI Light"/>
              </a:rPr>
              <a:t>or </a:t>
            </a:r>
            <a:r>
              <a:rPr lang="en-US" sz="3200" dirty="0" smtClean="0">
                <a:solidFill>
                  <a:srgbClr val="505050"/>
                </a:solidFill>
                <a:latin typeface="Segoe UI Light"/>
              </a:rPr>
              <a:t>disable </a:t>
            </a:r>
            <a:r>
              <a:rPr lang="en-US" sz="3200" dirty="0">
                <a:solidFill>
                  <a:srgbClr val="505050"/>
                </a:solidFill>
                <a:latin typeface="Segoe UI Light"/>
              </a:rPr>
              <a:t>the feature</a:t>
            </a:r>
          </a:p>
        </p:txBody>
      </p:sp>
      <p:pic>
        <p:nvPicPr>
          <p:cNvPr id="2" name="Picture 1"/>
          <p:cNvPicPr>
            <a:picLocks noChangeAspect="1"/>
          </p:cNvPicPr>
          <p:nvPr/>
        </p:nvPicPr>
        <p:blipFill>
          <a:blip r:embed="rId3"/>
          <a:stretch>
            <a:fillRect/>
          </a:stretch>
        </p:blipFill>
        <p:spPr>
          <a:xfrm>
            <a:off x="5843530" y="1363662"/>
            <a:ext cx="4593626" cy="4950275"/>
          </a:xfrm>
          <a:prstGeom prst="rect">
            <a:avLst/>
          </a:prstGeom>
          <a:effectLst>
            <a:reflection blurRad="6350" stA="52000" endA="300" endPos="35000" dir="5400000" sy="-100000" algn="bl" rotWithShape="0"/>
          </a:effectLst>
        </p:spPr>
      </p:pic>
      <p:pic>
        <p:nvPicPr>
          <p:cNvPr id="3" name="Picture 2"/>
          <p:cNvPicPr>
            <a:picLocks noChangeAspect="1"/>
          </p:cNvPicPr>
          <p:nvPr/>
        </p:nvPicPr>
        <p:blipFill>
          <a:blip r:embed="rId4"/>
          <a:stretch>
            <a:fillRect/>
          </a:stretch>
        </p:blipFill>
        <p:spPr>
          <a:xfrm>
            <a:off x="8904666" y="2771033"/>
            <a:ext cx="3257172" cy="3926630"/>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36898881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2231"/>
            <a:ext cx="12434711" cy="919031"/>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Print or email reports in </a:t>
            </a: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Word</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46" name="Rectangle 45"/>
          <p:cNvSpPr/>
          <p:nvPr/>
        </p:nvSpPr>
        <p:spPr>
          <a:xfrm>
            <a:off x="375124" y="1673352"/>
            <a:ext cx="5372318" cy="4708853"/>
          </a:xfrm>
          <a:prstGeom prst="rect">
            <a:avLst/>
          </a:prstGeom>
        </p:spPr>
        <p:txBody>
          <a:bodyPr wrap="square">
            <a:spAutoFit/>
          </a:bodyPr>
          <a:lstStyle/>
          <a:p>
            <a:r>
              <a:rPr lang="en-US" sz="3200" dirty="0">
                <a:solidFill>
                  <a:srgbClr val="505050"/>
                </a:solidFill>
                <a:latin typeface="Segoe UI Light"/>
              </a:rPr>
              <a:t>Ability to send reports </a:t>
            </a:r>
            <a:r>
              <a:rPr lang="en-US" sz="3200" dirty="0" smtClean="0">
                <a:solidFill>
                  <a:srgbClr val="505050"/>
                </a:solidFill>
                <a:latin typeface="Segoe UI Light"/>
              </a:rPr>
              <a:t/>
            </a:r>
            <a:br>
              <a:rPr lang="en-US" sz="3200" dirty="0" smtClean="0">
                <a:solidFill>
                  <a:srgbClr val="505050"/>
                </a:solidFill>
                <a:latin typeface="Segoe UI Light"/>
              </a:rPr>
            </a:br>
            <a:r>
              <a:rPr lang="en-US" sz="3200" dirty="0" smtClean="0">
                <a:solidFill>
                  <a:srgbClr val="505050"/>
                </a:solidFill>
                <a:latin typeface="Segoe UI Light"/>
              </a:rPr>
              <a:t>in </a:t>
            </a:r>
            <a:r>
              <a:rPr lang="en-US" sz="3200" dirty="0">
                <a:solidFill>
                  <a:srgbClr val="505050"/>
                </a:solidFill>
                <a:latin typeface="Segoe UI Light"/>
              </a:rPr>
              <a:t>Word format</a:t>
            </a:r>
          </a:p>
          <a:p>
            <a:endParaRPr lang="en-US" sz="3200" dirty="0" smtClean="0">
              <a:solidFill>
                <a:srgbClr val="505050"/>
              </a:solidFill>
              <a:latin typeface="Segoe UI Light"/>
            </a:endParaRPr>
          </a:p>
          <a:p>
            <a:r>
              <a:rPr lang="en-US" sz="3200" dirty="0" smtClean="0">
                <a:solidFill>
                  <a:srgbClr val="505050"/>
                </a:solidFill>
                <a:latin typeface="Segoe UI Light"/>
              </a:rPr>
              <a:t>Ability </a:t>
            </a:r>
            <a:r>
              <a:rPr lang="en-US" sz="3200" dirty="0">
                <a:solidFill>
                  <a:srgbClr val="505050"/>
                </a:solidFill>
                <a:latin typeface="Segoe UI Light"/>
              </a:rPr>
              <a:t>to print reports as Word templates</a:t>
            </a:r>
          </a:p>
          <a:p>
            <a:endParaRPr lang="en-US" sz="3200" dirty="0" smtClean="0">
              <a:solidFill>
                <a:srgbClr val="505050"/>
              </a:solidFill>
              <a:latin typeface="Segoe UI Light"/>
            </a:endParaRPr>
          </a:p>
          <a:p>
            <a:r>
              <a:rPr lang="en-US" sz="3200" dirty="0" smtClean="0">
                <a:solidFill>
                  <a:srgbClr val="505050"/>
                </a:solidFill>
                <a:latin typeface="Segoe UI Light"/>
              </a:rPr>
              <a:t>Use </a:t>
            </a:r>
            <a:r>
              <a:rPr lang="en-US" sz="3200" dirty="0">
                <a:solidFill>
                  <a:srgbClr val="505050"/>
                </a:solidFill>
                <a:latin typeface="Segoe UI Light"/>
              </a:rPr>
              <a:t>Word tools to modify </a:t>
            </a:r>
            <a:r>
              <a:rPr lang="en-US" sz="3200" dirty="0" smtClean="0">
                <a:solidFill>
                  <a:srgbClr val="505050"/>
                </a:solidFill>
                <a:latin typeface="Segoe UI Light"/>
              </a:rPr>
              <a:t/>
            </a:r>
            <a:br>
              <a:rPr lang="en-US" sz="3200" dirty="0" smtClean="0">
                <a:solidFill>
                  <a:srgbClr val="505050"/>
                </a:solidFill>
                <a:latin typeface="Segoe UI Light"/>
              </a:rPr>
            </a:br>
            <a:r>
              <a:rPr lang="en-US" sz="3200" dirty="0" smtClean="0">
                <a:solidFill>
                  <a:srgbClr val="505050"/>
                </a:solidFill>
                <a:latin typeface="Segoe UI Light"/>
              </a:rPr>
              <a:t>the </a:t>
            </a:r>
            <a:r>
              <a:rPr lang="en-US" sz="3200" dirty="0">
                <a:solidFill>
                  <a:srgbClr val="505050"/>
                </a:solidFill>
                <a:latin typeface="Segoe UI Light"/>
              </a:rPr>
              <a:t>reports</a:t>
            </a:r>
          </a:p>
          <a:p>
            <a:pPr>
              <a:lnSpc>
                <a:spcPct val="90000"/>
              </a:lnSpc>
              <a:spcBef>
                <a:spcPct val="20000"/>
              </a:spcBef>
              <a:buSzPct val="90000"/>
            </a:pPr>
            <a:endParaRPr lang="en-US" sz="3999" b="1" dirty="0">
              <a:solidFill>
                <a:srgbClr val="00BCF2"/>
              </a:solidFill>
              <a:latin typeface="Segoe UI Ligh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104" y="1309022"/>
            <a:ext cx="4659033" cy="3432971"/>
          </a:xfrm>
          <a:prstGeom prst="rect">
            <a:avLst/>
          </a:prstGeom>
          <a:effectLst>
            <a:reflection blurRad="6350" stA="52000" endA="300" endPos="3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11" y="1920820"/>
            <a:ext cx="3029994" cy="3413263"/>
          </a:xfrm>
          <a:prstGeom prst="rect">
            <a:avLst/>
          </a:prstGeom>
          <a:effectLst>
            <a:reflection blurRad="6350" stA="52000" endA="300" endPos="3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755" y="3031599"/>
            <a:ext cx="3791508" cy="3401078"/>
          </a:xfrm>
          <a:prstGeom prst="rect">
            <a:avLst/>
          </a:prstGeom>
          <a:effectLst>
            <a:reflection blurRad="6350" stA="52000" endA="300" endPos="35000" dir="5400000" sy="-100000" algn="bl" rotWithShape="0"/>
          </a:effectLst>
        </p:spPr>
      </p:pic>
      <p:sp>
        <p:nvSpPr>
          <p:cNvPr id="8"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142715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99983"/>
            <a:ext cx="12436475" cy="911279"/>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Identity management</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9" name="Text Placeholder 2"/>
          <p:cNvSpPr>
            <a:spLocks noGrp="1"/>
          </p:cNvSpPr>
          <p:nvPr>
            <p:ph type="body" sz="quarter" idx="10"/>
          </p:nvPr>
        </p:nvSpPr>
        <p:spPr>
          <a:xfrm>
            <a:off x="294083" y="1673352"/>
            <a:ext cx="4657131" cy="3717941"/>
          </a:xfrm>
        </p:spPr>
        <p:txBody>
          <a:bodyPr/>
          <a:lstStyle/>
          <a:p>
            <a:r>
              <a:rPr lang="en-US" sz="3200" dirty="0" smtClean="0">
                <a:solidFill>
                  <a:schemeClr val="tx1"/>
                </a:solidFill>
              </a:rPr>
              <a:t>Log in to Microsoft Dynamics GP web </a:t>
            </a:r>
            <a:r>
              <a:rPr lang="en-US" sz="3200" dirty="0">
                <a:solidFill>
                  <a:schemeClr val="tx1"/>
                </a:solidFill>
              </a:rPr>
              <a:t>c</a:t>
            </a:r>
            <a:r>
              <a:rPr lang="en-US" sz="3200" dirty="0" smtClean="0">
                <a:solidFill>
                  <a:schemeClr val="tx1"/>
                </a:solidFill>
              </a:rPr>
              <a:t>lient using a Windows account</a:t>
            </a:r>
          </a:p>
          <a:p>
            <a:endParaRPr lang="en-US" sz="3200" dirty="0" smtClean="0">
              <a:solidFill>
                <a:schemeClr val="tx1"/>
              </a:solidFill>
            </a:endParaRPr>
          </a:p>
          <a:p>
            <a:r>
              <a:rPr lang="en-US" sz="3200" dirty="0" smtClean="0">
                <a:solidFill>
                  <a:schemeClr val="tx1"/>
                </a:solidFill>
              </a:rPr>
              <a:t>Keep the user signed in to the website</a:t>
            </a:r>
          </a:p>
          <a:p>
            <a:endParaRPr lang="en-US" dirty="0" smtClean="0">
              <a:solidFill>
                <a:schemeClr val="tx1"/>
              </a:solidFill>
            </a:endParaRPr>
          </a:p>
        </p:txBody>
      </p:sp>
      <p:grpSp>
        <p:nvGrpSpPr>
          <p:cNvPr id="5" name="Group 4"/>
          <p:cNvGrpSpPr/>
          <p:nvPr/>
        </p:nvGrpSpPr>
        <p:grpSpPr>
          <a:xfrm>
            <a:off x="5030347" y="1673352"/>
            <a:ext cx="7167002" cy="4114800"/>
            <a:chOff x="195755" y="2252776"/>
            <a:chExt cx="11175965" cy="41695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5755" y="2457724"/>
              <a:ext cx="1636404" cy="10474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1470" y="2331959"/>
              <a:ext cx="2251495" cy="126646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1257" y="2348220"/>
              <a:ext cx="2013439" cy="12669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3619" y="2348219"/>
              <a:ext cx="1874637" cy="126646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0843" y="4871628"/>
              <a:ext cx="2259961" cy="1318604"/>
            </a:xfrm>
            <a:prstGeom prst="rect">
              <a:avLst/>
            </a:prstGeom>
          </p:spPr>
        </p:pic>
        <p:cxnSp>
          <p:nvCxnSpPr>
            <p:cNvPr id="12" name="Straight Arrow Connector 11"/>
            <p:cNvCxnSpPr/>
            <p:nvPr/>
          </p:nvCxnSpPr>
          <p:spPr>
            <a:xfrm>
              <a:off x="1984661" y="2981450"/>
              <a:ext cx="72140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5305651" y="2981450"/>
              <a:ext cx="88557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a:off x="8437607" y="3000492"/>
              <a:ext cx="88557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5" name="Elbow Connector 14"/>
            <p:cNvCxnSpPr>
              <a:stCxn id="10" idx="2"/>
              <a:endCxn id="11" idx="0"/>
            </p:cNvCxnSpPr>
            <p:nvPr/>
          </p:nvCxnSpPr>
          <p:spPr>
            <a:xfrm rot="5400000">
              <a:off x="6587407" y="1078102"/>
              <a:ext cx="1256944" cy="6330113"/>
            </a:xfrm>
            <a:prstGeom prst="bentConnector3">
              <a:avLst>
                <a:gd name="adj1" fmla="val 50000"/>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96956" y="6191585"/>
              <a:ext cx="267233" cy="230704"/>
            </a:xfrm>
            <a:prstGeom prst="rect">
              <a:avLst/>
            </a:prstGeom>
            <a:noFill/>
          </p:spPr>
          <p:txBody>
            <a:bodyPr wrap="none" rtlCol="0">
              <a:spAutoFit/>
            </a:bodyPr>
            <a:lstStyle/>
            <a:p>
              <a:endParaRPr lang="en-US" sz="1100" dirty="0">
                <a:solidFill>
                  <a:srgbClr val="505050"/>
                </a:solidFill>
              </a:endParaRPr>
            </a:p>
          </p:txBody>
        </p:sp>
        <p:sp>
          <p:nvSpPr>
            <p:cNvPr id="17" name="TextBox 16"/>
            <p:cNvSpPr txBox="1"/>
            <p:nvPr/>
          </p:nvSpPr>
          <p:spPr>
            <a:xfrm>
              <a:off x="6263149" y="5928697"/>
              <a:ext cx="267233" cy="230704"/>
            </a:xfrm>
            <a:prstGeom prst="rect">
              <a:avLst/>
            </a:prstGeom>
            <a:noFill/>
          </p:spPr>
          <p:txBody>
            <a:bodyPr wrap="none" rtlCol="0">
              <a:spAutoFit/>
            </a:bodyPr>
            <a:lstStyle/>
            <a:p>
              <a:endParaRPr lang="en-US" sz="1100" dirty="0">
                <a:solidFill>
                  <a:srgbClr val="505050"/>
                </a:solidFill>
              </a:endParaRPr>
            </a:p>
          </p:txBody>
        </p:sp>
        <p:grpSp>
          <p:nvGrpSpPr>
            <p:cNvPr id="18" name="Group 17"/>
            <p:cNvGrpSpPr/>
            <p:nvPr/>
          </p:nvGrpSpPr>
          <p:grpSpPr>
            <a:xfrm>
              <a:off x="6311663" y="2275695"/>
              <a:ext cx="1951443" cy="1406756"/>
              <a:chOff x="4315652" y="839504"/>
              <a:chExt cx="1754655" cy="1728462"/>
            </a:xfrm>
          </p:grpSpPr>
          <p:cxnSp>
            <p:nvCxnSpPr>
              <p:cNvPr id="26" name="Straight Connector 25"/>
              <p:cNvCxnSpPr/>
              <p:nvPr/>
            </p:nvCxnSpPr>
            <p:spPr>
              <a:xfrm flipH="1">
                <a:off x="4323349" y="839504"/>
                <a:ext cx="1741896" cy="1728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15652" y="848354"/>
                <a:ext cx="1754655" cy="1719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49837" y="3520601"/>
              <a:ext cx="267233" cy="230704"/>
            </a:xfrm>
            <a:prstGeom prst="rect">
              <a:avLst/>
            </a:prstGeom>
            <a:noFill/>
          </p:spPr>
          <p:txBody>
            <a:bodyPr wrap="none" rtlCol="0">
              <a:spAutoFit/>
            </a:bodyPr>
            <a:lstStyle/>
            <a:p>
              <a:endParaRPr lang="en-US" sz="1100" b="1" dirty="0">
                <a:solidFill>
                  <a:srgbClr val="505050"/>
                </a:solidFill>
              </a:endParaRPr>
            </a:p>
          </p:txBody>
        </p:sp>
        <p:grpSp>
          <p:nvGrpSpPr>
            <p:cNvPr id="20" name="Group 19"/>
            <p:cNvGrpSpPr/>
            <p:nvPr/>
          </p:nvGrpSpPr>
          <p:grpSpPr>
            <a:xfrm>
              <a:off x="9420277" y="2282897"/>
              <a:ext cx="1951443" cy="1406756"/>
              <a:chOff x="4315652" y="839504"/>
              <a:chExt cx="1754655" cy="1728462"/>
            </a:xfrm>
          </p:grpSpPr>
          <p:cxnSp>
            <p:nvCxnSpPr>
              <p:cNvPr id="24" name="Straight Connector 23"/>
              <p:cNvCxnSpPr/>
              <p:nvPr/>
            </p:nvCxnSpPr>
            <p:spPr>
              <a:xfrm flipH="1">
                <a:off x="4323349" y="839504"/>
                <a:ext cx="1741896" cy="1728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15652" y="848354"/>
                <a:ext cx="1754655" cy="1719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060462" y="2252776"/>
              <a:ext cx="2063971" cy="1412193"/>
              <a:chOff x="4315652" y="832823"/>
              <a:chExt cx="1855835" cy="1735142"/>
            </a:xfrm>
          </p:grpSpPr>
          <p:cxnSp>
            <p:nvCxnSpPr>
              <p:cNvPr id="22" name="Straight Connector 21"/>
              <p:cNvCxnSpPr/>
              <p:nvPr/>
            </p:nvCxnSpPr>
            <p:spPr>
              <a:xfrm flipH="1">
                <a:off x="4429591" y="832823"/>
                <a:ext cx="1741896" cy="1728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15652" y="848354"/>
                <a:ext cx="1754655" cy="1719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8"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68701137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230"/>
            <a:ext cx="12432948" cy="910033"/>
          </a:xfrm>
          <a:solidFill>
            <a:srgbClr val="0078D7"/>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Self-service home page</a:t>
            </a:r>
          </a:p>
        </p:txBody>
      </p:sp>
      <p:sp>
        <p:nvSpPr>
          <p:cNvPr id="3" name="Text Placeholder 2"/>
          <p:cNvSpPr>
            <a:spLocks noGrp="1"/>
          </p:cNvSpPr>
          <p:nvPr>
            <p:ph type="body" sz="quarter" idx="10"/>
          </p:nvPr>
        </p:nvSpPr>
        <p:spPr>
          <a:xfrm>
            <a:off x="300179" y="1673352"/>
            <a:ext cx="5160787" cy="3902607"/>
          </a:xfrm>
        </p:spPr>
        <p:txBody>
          <a:bodyPr/>
          <a:lstStyle/>
          <a:p>
            <a:r>
              <a:rPr lang="en-US" dirty="0" smtClean="0"/>
              <a:t>New home page content</a:t>
            </a:r>
          </a:p>
          <a:p>
            <a:endParaRPr lang="en-US" dirty="0" smtClean="0"/>
          </a:p>
          <a:p>
            <a:r>
              <a:rPr lang="en-US" dirty="0" smtClean="0"/>
              <a:t>Quick and simplified </a:t>
            </a:r>
            <a:r>
              <a:rPr lang="en-US" dirty="0"/>
              <a:t>n</a:t>
            </a:r>
            <a:r>
              <a:rPr lang="en-US" dirty="0" smtClean="0"/>
              <a:t>avigation</a:t>
            </a:r>
          </a:p>
          <a:p>
            <a:endParaRPr lang="en-US" dirty="0" smtClean="0"/>
          </a:p>
          <a:p>
            <a:r>
              <a:rPr lang="en-US" dirty="0" smtClean="0"/>
              <a:t>Preview important </a:t>
            </a:r>
            <a:r>
              <a:rPr lang="en-US" dirty="0"/>
              <a:t>i</a:t>
            </a:r>
            <a:r>
              <a:rPr lang="en-US" dirty="0" smtClean="0"/>
              <a:t>nformation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502" y="2153559"/>
            <a:ext cx="6702487" cy="3390239"/>
          </a:xfrm>
          <a:prstGeom prst="rect">
            <a:avLst/>
          </a:prstGeom>
          <a:effectLst>
            <a:reflection blurRad="6350" stA="49000" endPos="21000" dist="889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50461954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82" y="298014"/>
            <a:ext cx="12434711" cy="913249"/>
          </a:xfrm>
          <a:prstGeom prst="rect">
            <a:avLst/>
          </a:prstGeom>
          <a:solidFill>
            <a:srgbClr val="0078D7"/>
          </a:solidFill>
        </p:spPr>
        <p:txBody>
          <a:bodyPr vert="horz" wrap="square" lIns="438912" tIns="109728" rIns="111901" bIns="0" rtlCol="0" anchor="t" anchorCtr="0">
            <a:noAutofit/>
          </a:bodyPr>
          <a:lstStyle>
            <a:lvl1pPr defTabSz="914278">
              <a:lnSpc>
                <a:spcPct val="90000"/>
              </a:lnSpc>
              <a:spcBef>
                <a:spcPct val="0"/>
              </a:spcBef>
              <a:buNone/>
              <a:defRPr lang="en-US" sz="5201" b="0" cap="none" spc="-100" baseline="0" dirty="0" smtClean="0">
                <a:ln w="3175">
                  <a:noFill/>
                </a:ln>
                <a:gradFill>
                  <a:gsLst>
                    <a:gs pos="0">
                      <a:schemeClr val="bg1"/>
                    </a:gs>
                    <a:gs pos="74000">
                      <a:schemeClr val="bg1"/>
                    </a:gs>
                  </a:gsLst>
                  <a:lin ang="5400000" scaled="1"/>
                </a:gradFill>
                <a:effectLst/>
                <a:latin typeface="Segoe UI Light" panose="020B0502040204020203" pitchFamily="34" charset="0"/>
                <a:cs typeface="Segoe UI Light" panose="020B0502040204020203" pitchFamily="34" charset="0"/>
              </a:defRPr>
            </a:lvl1pPr>
          </a:lstStyle>
          <a:p>
            <a:r>
              <a:rPr>
                <a:gradFill>
                  <a:gsLst>
                    <a:gs pos="0">
                      <a:srgbClr val="FFFFFF"/>
                    </a:gs>
                    <a:gs pos="74000">
                      <a:srgbClr val="FFFFFF"/>
                    </a:gs>
                  </a:gsLst>
                  <a:lin ang="5400000" scaled="1"/>
                </a:gradFill>
              </a:rPr>
              <a:t>System</a:t>
            </a:r>
          </a:p>
        </p:txBody>
      </p:sp>
      <p:sp>
        <p:nvSpPr>
          <p:cNvPr id="12" name="TextBox 11"/>
          <p:cNvSpPr txBox="1"/>
          <p:nvPr/>
        </p:nvSpPr>
        <p:spPr>
          <a:xfrm>
            <a:off x="375057" y="1511135"/>
            <a:ext cx="10034180" cy="3877985"/>
          </a:xfrm>
          <a:prstGeom prst="rect">
            <a:avLst/>
          </a:prstGeom>
          <a:noFill/>
        </p:spPr>
        <p:txBody>
          <a:bodyPr wrap="square" rtlCol="0">
            <a:spAutoFit/>
          </a:bodyPr>
          <a:lstStyle/>
          <a:p>
            <a:pPr>
              <a:lnSpc>
                <a:spcPct val="150000"/>
              </a:lnSpc>
            </a:pPr>
            <a:r>
              <a:rPr lang="en-US" sz="3200" b="1" dirty="0">
                <a:gradFill>
                  <a:gsLst>
                    <a:gs pos="0">
                      <a:srgbClr val="505050"/>
                    </a:gs>
                    <a:gs pos="74000">
                      <a:srgbClr val="505050"/>
                    </a:gs>
                  </a:gsLst>
                  <a:lin ang="5400000" scaled="1"/>
                </a:gradFill>
                <a:cs typeface="Segoe UI" panose="020B0502040204020203" pitchFamily="34" charset="0"/>
              </a:rPr>
              <a:t>Microsoft Dynamics GP </a:t>
            </a:r>
            <a:r>
              <a:rPr lang="en-US" sz="3200" b="1" dirty="0" smtClean="0">
                <a:gradFill>
                  <a:gsLst>
                    <a:gs pos="0">
                      <a:srgbClr val="505050"/>
                    </a:gs>
                    <a:gs pos="74000">
                      <a:srgbClr val="505050"/>
                    </a:gs>
                  </a:gsLst>
                  <a:lin ang="5400000" scaled="1"/>
                </a:gradFill>
                <a:cs typeface="Segoe UI" panose="020B0502040204020203" pitchFamily="34" charset="0"/>
              </a:rPr>
              <a:t>2015</a:t>
            </a:r>
            <a:endParaRPr lang="en-US" sz="3200" b="1"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sz="2800" dirty="0" smtClean="0">
                <a:gradFill>
                  <a:gsLst>
                    <a:gs pos="0">
                      <a:srgbClr val="505050"/>
                    </a:gs>
                    <a:gs pos="74000">
                      <a:srgbClr val="505050"/>
                    </a:gs>
                  </a:gsLst>
                  <a:lin ang="5400000" scaled="1"/>
                </a:gradFill>
                <a:cs typeface="Segoe UI" panose="020B0502040204020203" pitchFamily="34" charset="0"/>
              </a:rPr>
              <a:t>Service Based </a:t>
            </a:r>
            <a:r>
              <a:rPr lang="en-US" sz="2800" dirty="0">
                <a:gradFill>
                  <a:gsLst>
                    <a:gs pos="0">
                      <a:srgbClr val="505050"/>
                    </a:gs>
                    <a:gs pos="74000">
                      <a:srgbClr val="505050"/>
                    </a:gs>
                  </a:gsLst>
                  <a:lin ang="5400000" scaled="1"/>
                </a:gradFill>
                <a:cs typeface="Segoe UI" panose="020B0502040204020203" pitchFamily="34" charset="0"/>
              </a:rPr>
              <a:t>A</a:t>
            </a:r>
            <a:r>
              <a:rPr lang="en-US" sz="2800" dirty="0" smtClean="0">
                <a:gradFill>
                  <a:gsLst>
                    <a:gs pos="0">
                      <a:srgbClr val="505050"/>
                    </a:gs>
                    <a:gs pos="74000">
                      <a:srgbClr val="505050"/>
                    </a:gs>
                  </a:gsLst>
                  <a:lin ang="5400000" scaled="1"/>
                </a:gradFill>
                <a:cs typeface="Segoe UI" panose="020B0502040204020203" pitchFamily="34" charset="0"/>
              </a:rPr>
              <a:t>rchitecture</a:t>
            </a:r>
            <a:endParaRPr lang="en-US" sz="2800"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sz="2800" dirty="0">
                <a:gradFill>
                  <a:gsLst>
                    <a:gs pos="0">
                      <a:srgbClr val="505050"/>
                    </a:gs>
                    <a:gs pos="74000">
                      <a:srgbClr val="505050"/>
                    </a:gs>
                  </a:gsLst>
                  <a:lin ang="5400000" scaled="1"/>
                </a:gradFill>
                <a:cs typeface="Segoe UI" panose="020B0502040204020203" pitchFamily="34" charset="0"/>
              </a:rPr>
              <a:t>Identity Management</a:t>
            </a:r>
          </a:p>
          <a:p>
            <a:pPr>
              <a:spcBef>
                <a:spcPts val="612"/>
              </a:spcBef>
            </a:pPr>
            <a:r>
              <a:rPr lang="en-US" sz="2800" dirty="0">
                <a:gradFill>
                  <a:gsLst>
                    <a:gs pos="0">
                      <a:srgbClr val="505050"/>
                    </a:gs>
                    <a:gs pos="74000">
                      <a:srgbClr val="505050"/>
                    </a:gs>
                  </a:gsLst>
                  <a:lin ang="5400000" scaled="1"/>
                </a:gradFill>
                <a:cs typeface="Segoe UI" panose="020B0502040204020203" pitchFamily="34" charset="0"/>
              </a:rPr>
              <a:t>SmartList Designer – </a:t>
            </a:r>
            <a:r>
              <a:rPr lang="en-US" sz="2800" dirty="0" smtClean="0">
                <a:gradFill>
                  <a:gsLst>
                    <a:gs pos="0">
                      <a:srgbClr val="505050"/>
                    </a:gs>
                    <a:gs pos="74000">
                      <a:srgbClr val="505050"/>
                    </a:gs>
                  </a:gsLst>
                  <a:lin ang="5400000" scaled="1"/>
                </a:gradFill>
                <a:cs typeface="Segoe UI" panose="020B0502040204020203" pitchFamily="34" charset="0"/>
              </a:rPr>
              <a:t>refreshable </a:t>
            </a:r>
            <a:r>
              <a:rPr lang="en-US" sz="2800" dirty="0">
                <a:gradFill>
                  <a:gsLst>
                    <a:gs pos="0">
                      <a:srgbClr val="505050"/>
                    </a:gs>
                    <a:gs pos="74000">
                      <a:srgbClr val="505050"/>
                    </a:gs>
                  </a:gsLst>
                  <a:lin ang="5400000" scaled="1"/>
                </a:gradFill>
                <a:cs typeface="Segoe UI" panose="020B0502040204020203" pitchFamily="34" charset="0"/>
              </a:rPr>
              <a:t>Excel </a:t>
            </a:r>
            <a:r>
              <a:rPr lang="en-US" sz="2800" dirty="0" smtClean="0">
                <a:gradFill>
                  <a:gsLst>
                    <a:gs pos="0">
                      <a:srgbClr val="505050"/>
                    </a:gs>
                    <a:gs pos="74000">
                      <a:srgbClr val="505050"/>
                    </a:gs>
                  </a:gsLst>
                  <a:lin ang="5400000" scaled="1"/>
                </a:gradFill>
                <a:cs typeface="Segoe UI" panose="020B0502040204020203" pitchFamily="34" charset="0"/>
              </a:rPr>
              <a:t>reports</a:t>
            </a:r>
            <a:endParaRPr lang="en-US" sz="2800"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sz="2800" dirty="0">
                <a:gradFill>
                  <a:gsLst>
                    <a:gs pos="0">
                      <a:srgbClr val="505050"/>
                    </a:gs>
                    <a:gs pos="74000">
                      <a:srgbClr val="505050"/>
                    </a:gs>
                  </a:gsLst>
                  <a:lin ang="5400000" scaled="1"/>
                </a:gradFill>
                <a:cs typeface="Segoe UI" panose="020B0502040204020203" pitchFamily="34" charset="0"/>
              </a:rPr>
              <a:t>Navigation </a:t>
            </a:r>
            <a:r>
              <a:rPr lang="en-US" sz="2800" dirty="0" smtClean="0">
                <a:gradFill>
                  <a:gsLst>
                    <a:gs pos="0">
                      <a:srgbClr val="505050"/>
                    </a:gs>
                    <a:gs pos="74000">
                      <a:srgbClr val="505050"/>
                    </a:gs>
                  </a:gsLst>
                  <a:lin ang="5400000" scaled="1"/>
                </a:gradFill>
                <a:cs typeface="Segoe UI" panose="020B0502040204020203" pitchFamily="34" charset="0"/>
              </a:rPr>
              <a:t>integration </a:t>
            </a:r>
            <a:r>
              <a:rPr lang="en-US" sz="2800" dirty="0">
                <a:gradFill>
                  <a:gsLst>
                    <a:gs pos="0">
                      <a:srgbClr val="505050"/>
                    </a:gs>
                    <a:gs pos="74000">
                      <a:srgbClr val="505050"/>
                    </a:gs>
                  </a:gsLst>
                  <a:lin ang="5400000" scaled="1"/>
                </a:gradFill>
                <a:cs typeface="Segoe UI" panose="020B0502040204020203" pitchFamily="34" charset="0"/>
              </a:rPr>
              <a:t>for </a:t>
            </a:r>
            <a:r>
              <a:rPr lang="en-US" sz="2800" dirty="0" smtClean="0">
                <a:gradFill>
                  <a:gsLst>
                    <a:gs pos="0">
                      <a:srgbClr val="505050"/>
                    </a:gs>
                    <a:gs pos="74000">
                      <a:srgbClr val="505050"/>
                    </a:gs>
                  </a:gsLst>
                  <a:lin ang="5400000" scaled="1"/>
                </a:gradFill>
                <a:cs typeface="Segoe UI" panose="020B0502040204020203" pitchFamily="34" charset="0"/>
              </a:rPr>
              <a:t>Microsoft Management </a:t>
            </a:r>
            <a:r>
              <a:rPr lang="en-US" sz="2800" dirty="0">
                <a:gradFill>
                  <a:gsLst>
                    <a:gs pos="0">
                      <a:srgbClr val="505050"/>
                    </a:gs>
                    <a:gs pos="74000">
                      <a:srgbClr val="505050"/>
                    </a:gs>
                  </a:gsLst>
                  <a:lin ang="5400000" scaled="1"/>
                </a:gradFill>
                <a:cs typeface="Segoe UI" panose="020B0502040204020203" pitchFamily="34" charset="0"/>
              </a:rPr>
              <a:t>Reporter</a:t>
            </a:r>
          </a:p>
          <a:p>
            <a:pPr>
              <a:spcBef>
                <a:spcPts val="612"/>
              </a:spcBef>
            </a:pPr>
            <a:r>
              <a:rPr lang="en-US" sz="2800" dirty="0">
                <a:gradFill>
                  <a:gsLst>
                    <a:gs pos="0">
                      <a:srgbClr val="505050"/>
                    </a:gs>
                    <a:gs pos="74000">
                      <a:srgbClr val="505050"/>
                    </a:gs>
                  </a:gsLst>
                  <a:lin ang="5400000" scaled="1"/>
                </a:gradFill>
                <a:cs typeface="Segoe UI" panose="020B0502040204020203" pitchFamily="34" charset="0"/>
              </a:rPr>
              <a:t>Copy </a:t>
            </a:r>
            <a:r>
              <a:rPr lang="en-US" sz="2800" dirty="0" smtClean="0">
                <a:gradFill>
                  <a:gsLst>
                    <a:gs pos="0">
                      <a:srgbClr val="505050"/>
                    </a:gs>
                    <a:gs pos="74000">
                      <a:srgbClr val="505050"/>
                    </a:gs>
                  </a:gsLst>
                  <a:lin ang="5400000" scaled="1"/>
                </a:gradFill>
                <a:cs typeface="Segoe UI" panose="020B0502040204020203" pitchFamily="34" charset="0"/>
              </a:rPr>
              <a:t>home </a:t>
            </a:r>
            <a:r>
              <a:rPr lang="en-US" sz="2800" dirty="0">
                <a:gradFill>
                  <a:gsLst>
                    <a:gs pos="0">
                      <a:srgbClr val="505050"/>
                    </a:gs>
                    <a:gs pos="74000">
                      <a:srgbClr val="505050"/>
                    </a:gs>
                  </a:gsLst>
                  <a:lin ang="5400000" scaled="1"/>
                </a:gradFill>
                <a:cs typeface="Segoe UI" panose="020B0502040204020203" pitchFamily="34" charset="0"/>
              </a:rPr>
              <a:t>p</a:t>
            </a:r>
            <a:r>
              <a:rPr lang="en-US" sz="2800" dirty="0" smtClean="0">
                <a:gradFill>
                  <a:gsLst>
                    <a:gs pos="0">
                      <a:srgbClr val="505050"/>
                    </a:gs>
                    <a:gs pos="74000">
                      <a:srgbClr val="505050"/>
                    </a:gs>
                  </a:gsLst>
                  <a:lin ang="5400000" scaled="1"/>
                </a:gradFill>
                <a:cs typeface="Segoe UI" panose="020B0502040204020203" pitchFamily="34" charset="0"/>
              </a:rPr>
              <a:t>age </a:t>
            </a:r>
            <a:r>
              <a:rPr lang="en-US" sz="2800" dirty="0">
                <a:gradFill>
                  <a:gsLst>
                    <a:gs pos="0">
                      <a:srgbClr val="505050"/>
                    </a:gs>
                    <a:gs pos="74000">
                      <a:srgbClr val="505050"/>
                    </a:gs>
                  </a:gsLst>
                  <a:lin ang="5400000" scaled="1"/>
                </a:gradFill>
                <a:cs typeface="Segoe UI" panose="020B0502040204020203" pitchFamily="34" charset="0"/>
              </a:rPr>
              <a:t>settings</a:t>
            </a:r>
          </a:p>
          <a:p>
            <a:pPr>
              <a:spcBef>
                <a:spcPts val="612"/>
              </a:spcBef>
            </a:pPr>
            <a:r>
              <a:rPr lang="en-US" sz="2800" dirty="0">
                <a:gradFill>
                  <a:gsLst>
                    <a:gs pos="0">
                      <a:srgbClr val="505050"/>
                    </a:gs>
                    <a:gs pos="74000">
                      <a:srgbClr val="505050"/>
                    </a:gs>
                  </a:gsLst>
                  <a:lin ang="5400000" scaled="1"/>
                </a:gradFill>
                <a:cs typeface="Segoe UI" panose="020B0502040204020203" pitchFamily="34" charset="0"/>
              </a:rPr>
              <a:t>Management Reporter </a:t>
            </a:r>
            <a:r>
              <a:rPr lang="en-US" sz="2800" dirty="0" smtClean="0">
                <a:gradFill>
                  <a:gsLst>
                    <a:gs pos="0">
                      <a:srgbClr val="505050"/>
                    </a:gs>
                    <a:gs pos="74000">
                      <a:srgbClr val="505050"/>
                    </a:gs>
                  </a:gsLst>
                  <a:lin ang="5400000" scaled="1"/>
                </a:gradFill>
                <a:cs typeface="Segoe UI" panose="020B0502040204020203" pitchFamily="34" charset="0"/>
              </a:rPr>
              <a:t>integration </a:t>
            </a:r>
            <a:r>
              <a:rPr lang="en-US" sz="2800" dirty="0">
                <a:gradFill>
                  <a:gsLst>
                    <a:gs pos="0">
                      <a:srgbClr val="505050"/>
                    </a:gs>
                    <a:gs pos="74000">
                      <a:srgbClr val="505050"/>
                    </a:gs>
                  </a:gsLst>
                  <a:lin ang="5400000" scaled="1"/>
                </a:gradFill>
                <a:cs typeface="Segoe UI" panose="020B0502040204020203" pitchFamily="34" charset="0"/>
              </a:rPr>
              <a:t>o</a:t>
            </a:r>
            <a:r>
              <a:rPr lang="en-US" sz="2800" dirty="0" smtClean="0">
                <a:gradFill>
                  <a:gsLst>
                    <a:gs pos="0">
                      <a:srgbClr val="505050"/>
                    </a:gs>
                    <a:gs pos="74000">
                      <a:srgbClr val="505050"/>
                    </a:gs>
                  </a:gsLst>
                  <a:lin ang="5400000" scaled="1"/>
                </a:gradFill>
                <a:cs typeface="Segoe UI" panose="020B0502040204020203" pitchFamily="34" charset="0"/>
              </a:rPr>
              <a:t>ptions</a:t>
            </a:r>
            <a:endParaRPr lang="en-US" sz="2800" dirty="0">
              <a:gradFill>
                <a:gsLst>
                  <a:gs pos="0">
                    <a:srgbClr val="505050"/>
                  </a:gs>
                  <a:gs pos="74000">
                    <a:srgbClr val="505050"/>
                  </a:gs>
                </a:gsLst>
                <a:lin ang="5400000" scaled="1"/>
              </a:gradFill>
              <a:cs typeface="Segoe UI" panose="020B0502040204020203" pitchFamily="34" charset="0"/>
            </a:endParaRPr>
          </a:p>
        </p:txBody>
      </p:sp>
    </p:spTree>
    <p:extLst>
      <p:ext uri="{BB962C8B-B14F-4D97-AF65-F5344CB8AC3E}">
        <p14:creationId xmlns:p14="http://schemas.microsoft.com/office/powerpoint/2010/main" val="388226051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1138"/>
            <a:ext cx="12434711" cy="924923"/>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Service based architecture</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5" name="TextBox 4"/>
          <p:cNvSpPr txBox="1"/>
          <p:nvPr/>
        </p:nvSpPr>
        <p:spPr>
          <a:xfrm>
            <a:off x="-3867826" y="-1320344"/>
            <a:ext cx="1386843" cy="1176971"/>
          </a:xfrm>
          <a:prstGeom prst="rect">
            <a:avLst/>
          </a:prstGeom>
          <a:noFill/>
        </p:spPr>
        <p:txBody>
          <a:bodyPr wrap="square" lIns="0" tIns="0" rIns="0" bIns="0" rtlCol="0">
            <a:spAutoFit/>
          </a:bodyPr>
          <a:lstStyle/>
          <a:p>
            <a:pPr defTabSz="932144">
              <a:lnSpc>
                <a:spcPts val="1836"/>
              </a:lnSpc>
            </a:pPr>
            <a:r>
              <a:rPr lang="en-US" sz="3672" b="1" dirty="0">
                <a:gradFill>
                  <a:gsLst>
                    <a:gs pos="0">
                      <a:srgbClr val="FFFFFF"/>
                    </a:gs>
                    <a:gs pos="74000">
                      <a:srgbClr val="FFFFFF"/>
                    </a:gs>
                  </a:gsLst>
                  <a:lin ang="5400000" scaled="1"/>
                </a:gradFill>
                <a:ea typeface="Segoe UI" pitchFamily="34" charset="0"/>
                <a:cs typeface="Segoe UI" pitchFamily="34" charset="0"/>
              </a:rPr>
              <a:t>65%</a:t>
            </a:r>
            <a:r>
              <a:rPr lang="en-US" sz="1836" b="1" dirty="0">
                <a:gradFill>
                  <a:gsLst>
                    <a:gs pos="0">
                      <a:srgbClr val="FFFFFF"/>
                    </a:gs>
                    <a:gs pos="74000">
                      <a:srgbClr val="FFFFFF"/>
                    </a:gs>
                  </a:gsLst>
                  <a:lin ang="5400000" scaled="1"/>
                </a:gradFill>
                <a:ea typeface="Segoe UI" pitchFamily="34" charset="0"/>
                <a:cs typeface="Segoe UI" pitchFamily="34" charset="0"/>
              </a:rPr>
              <a:t> </a:t>
            </a:r>
            <a:r>
              <a:rPr lang="en-US" sz="1428" dirty="0">
                <a:gradFill>
                  <a:gsLst>
                    <a:gs pos="0">
                      <a:srgbClr val="FFFFFF"/>
                    </a:gs>
                    <a:gs pos="74000">
                      <a:srgbClr val="FFFFFF"/>
                    </a:gs>
                  </a:gsLst>
                  <a:lin ang="5400000" scaled="1"/>
                </a:gradFill>
                <a:ea typeface="Segoe UI" pitchFamily="34" charset="0"/>
                <a:cs typeface="Segoe UI" pitchFamily="34" charset="0"/>
              </a:rPr>
              <a:t>of companies are deploying at least one </a:t>
            </a:r>
            <a:r>
              <a:rPr lang="en-US" sz="1428" b="1" dirty="0">
                <a:gradFill>
                  <a:gsLst>
                    <a:gs pos="0">
                      <a:srgbClr val="FFFFFF"/>
                    </a:gs>
                    <a:gs pos="74000">
                      <a:srgbClr val="FFFFFF"/>
                    </a:gs>
                  </a:gsLst>
                  <a:lin ang="5400000" scaled="1"/>
                </a:gradFill>
                <a:ea typeface="Segoe UI" pitchFamily="34" charset="0"/>
                <a:cs typeface="Segoe UI" pitchFamily="34" charset="0"/>
              </a:rPr>
              <a:t>social software</a:t>
            </a:r>
            <a:r>
              <a:rPr lang="en-US" sz="1428" dirty="0">
                <a:gradFill>
                  <a:gsLst>
                    <a:gs pos="0">
                      <a:srgbClr val="FFFFFF"/>
                    </a:gs>
                    <a:gs pos="74000">
                      <a:srgbClr val="FFFFFF"/>
                    </a:gs>
                  </a:gsLst>
                  <a:lin ang="5400000" scaled="1"/>
                </a:gradFill>
                <a:ea typeface="Segoe UI" pitchFamily="34" charset="0"/>
                <a:cs typeface="Segoe UI" pitchFamily="34" charset="0"/>
              </a:rPr>
              <a:t> tool</a:t>
            </a:r>
            <a:endParaRPr lang="en-US" sz="1428" dirty="0">
              <a:gradFill>
                <a:gsLst>
                  <a:gs pos="0">
                    <a:srgbClr val="FFFFFF"/>
                  </a:gs>
                  <a:gs pos="74000">
                    <a:srgbClr val="FFFFFF"/>
                  </a:gs>
                </a:gsLst>
                <a:lin ang="5400000" scaled="1"/>
              </a:gradFill>
              <a:cs typeface="Segoe UI" pitchFamily="34" charset="0"/>
            </a:endParaRPr>
          </a:p>
        </p:txBody>
      </p:sp>
      <p:sp>
        <p:nvSpPr>
          <p:cNvPr id="7" name="Rectangle 6"/>
          <p:cNvSpPr/>
          <p:nvPr/>
        </p:nvSpPr>
        <p:spPr bwMode="auto">
          <a:xfrm>
            <a:off x="2865914" y="-6709601"/>
            <a:ext cx="1337223" cy="1337223"/>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74000">
                    <a:srgbClr val="FFFFFF"/>
                  </a:gs>
                </a:gsLst>
                <a:lin ang="5400000" scaled="1"/>
              </a:gradFill>
            </a:endParaRPr>
          </a:p>
        </p:txBody>
      </p:sp>
      <p:sp>
        <p:nvSpPr>
          <p:cNvPr id="8" name="Rectangle 7"/>
          <p:cNvSpPr/>
          <p:nvPr/>
        </p:nvSpPr>
        <p:spPr>
          <a:xfrm>
            <a:off x="3047658" y="-5828733"/>
            <a:ext cx="979837" cy="376684"/>
          </a:xfrm>
          <a:prstGeom prst="rect">
            <a:avLst/>
          </a:prstGeom>
        </p:spPr>
        <p:txBody>
          <a:bodyPr wrap="none">
            <a:spAutoFit/>
          </a:bodyPr>
          <a:lstStyle/>
          <a:p>
            <a:pPr defTabSz="932563">
              <a:spcAft>
                <a:spcPts val="1199"/>
              </a:spcAft>
            </a:pPr>
            <a:r>
              <a:rPr lang="en-US" dirty="0">
                <a:gradFill>
                  <a:gsLst>
                    <a:gs pos="0">
                      <a:srgbClr val="FFFFFF"/>
                    </a:gs>
                    <a:gs pos="74000">
                      <a:srgbClr val="FFFFFF"/>
                    </a:gs>
                  </a:gsLst>
                  <a:lin ang="5400000" scaled="1"/>
                </a:gradFill>
              </a:rPr>
              <a:t>Acquire</a:t>
            </a:r>
          </a:p>
        </p:txBody>
      </p:sp>
      <p:grpSp>
        <p:nvGrpSpPr>
          <p:cNvPr id="15" name="Group 14"/>
          <p:cNvGrpSpPr/>
          <p:nvPr/>
        </p:nvGrpSpPr>
        <p:grpSpPr>
          <a:xfrm>
            <a:off x="9975232" y="5153605"/>
            <a:ext cx="2634103" cy="1513765"/>
            <a:chOff x="6285087" y="2395768"/>
            <a:chExt cx="2582688" cy="1484218"/>
          </a:xfrm>
        </p:grpSpPr>
        <p:sp>
          <p:nvSpPr>
            <p:cNvPr id="16" name="Freeform 128"/>
            <p:cNvSpPr>
              <a:spLocks noEditPoints="1"/>
            </p:cNvSpPr>
            <p:nvPr/>
          </p:nvSpPr>
          <p:spPr bwMode="black">
            <a:xfrm>
              <a:off x="6499500" y="2395768"/>
              <a:ext cx="406125" cy="476578"/>
            </a:xfrm>
            <a:custGeom>
              <a:avLst/>
              <a:gdLst>
                <a:gd name="T0" fmla="*/ 49 w 71"/>
                <a:gd name="T1" fmla="*/ 21 h 62"/>
                <a:gd name="T2" fmla="*/ 49 w 71"/>
                <a:gd name="T3" fmla="*/ 19 h 62"/>
                <a:gd name="T4" fmla="*/ 49 w 71"/>
                <a:gd name="T5" fmla="*/ 19 h 62"/>
                <a:gd name="T6" fmla="*/ 48 w 71"/>
                <a:gd name="T7" fmla="*/ 17 h 62"/>
                <a:gd name="T8" fmla="*/ 32 w 71"/>
                <a:gd name="T9" fmla="*/ 2 h 62"/>
                <a:gd name="T10" fmla="*/ 28 w 71"/>
                <a:gd name="T11" fmla="*/ 0 h 62"/>
                <a:gd name="T12" fmla="*/ 28 w 71"/>
                <a:gd name="T13" fmla="*/ 0 h 62"/>
                <a:gd name="T14" fmla="*/ 28 w 71"/>
                <a:gd name="T15" fmla="*/ 0 h 62"/>
                <a:gd name="T16" fmla="*/ 6 w 71"/>
                <a:gd name="T17" fmla="*/ 0 h 62"/>
                <a:gd name="T18" fmla="*/ 0 w 71"/>
                <a:gd name="T19" fmla="*/ 5 h 62"/>
                <a:gd name="T20" fmla="*/ 0 w 71"/>
                <a:gd name="T21" fmla="*/ 56 h 62"/>
                <a:gd name="T22" fmla="*/ 6 w 71"/>
                <a:gd name="T23" fmla="*/ 62 h 62"/>
                <a:gd name="T24" fmla="*/ 44 w 71"/>
                <a:gd name="T25" fmla="*/ 62 h 62"/>
                <a:gd name="T26" fmla="*/ 50 w 71"/>
                <a:gd name="T27" fmla="*/ 56 h 62"/>
                <a:gd name="T28" fmla="*/ 50 w 71"/>
                <a:gd name="T29" fmla="*/ 21 h 62"/>
                <a:gd name="T30" fmla="*/ 49 w 71"/>
                <a:gd name="T31" fmla="*/ 21 h 62"/>
                <a:gd name="T32" fmla="*/ 28 w 71"/>
                <a:gd name="T33" fmla="*/ 5 h 62"/>
                <a:gd name="T34" fmla="*/ 44 w 71"/>
                <a:gd name="T35" fmla="*/ 21 h 62"/>
                <a:gd name="T36" fmla="*/ 28 w 71"/>
                <a:gd name="T37" fmla="*/ 21 h 62"/>
                <a:gd name="T38" fmla="*/ 28 w 71"/>
                <a:gd name="T39" fmla="*/ 5 h 62"/>
                <a:gd name="T40" fmla="*/ 44 w 71"/>
                <a:gd name="T41" fmla="*/ 56 h 62"/>
                <a:gd name="T42" fmla="*/ 6 w 71"/>
                <a:gd name="T43" fmla="*/ 56 h 62"/>
                <a:gd name="T44" fmla="*/ 6 w 71"/>
                <a:gd name="T45" fmla="*/ 5 h 62"/>
                <a:gd name="T46" fmla="*/ 23 w 71"/>
                <a:gd name="T47" fmla="*/ 5 h 62"/>
                <a:gd name="T48" fmla="*/ 23 w 71"/>
                <a:gd name="T49" fmla="*/ 21 h 62"/>
                <a:gd name="T50" fmla="*/ 28 w 71"/>
                <a:gd name="T51" fmla="*/ 27 h 62"/>
                <a:gd name="T52" fmla="*/ 44 w 71"/>
                <a:gd name="T53" fmla="*/ 27 h 62"/>
                <a:gd name="T54" fmla="*/ 44 w 71"/>
                <a:gd name="T55" fmla="*/ 56 h 62"/>
                <a:gd name="T56" fmla="*/ 58 w 71"/>
                <a:gd name="T57" fmla="*/ 14 h 62"/>
                <a:gd name="T58" fmla="*/ 60 w 71"/>
                <a:gd name="T59" fmla="*/ 19 h 62"/>
                <a:gd name="T60" fmla="*/ 60 w 71"/>
                <a:gd name="T61" fmla="*/ 56 h 62"/>
                <a:gd name="T62" fmla="*/ 55 w 71"/>
                <a:gd name="T63" fmla="*/ 62 h 62"/>
                <a:gd name="T64" fmla="*/ 53 w 71"/>
                <a:gd name="T65" fmla="*/ 62 h 62"/>
                <a:gd name="T66" fmla="*/ 55 w 71"/>
                <a:gd name="T67" fmla="*/ 57 h 62"/>
                <a:gd name="T68" fmla="*/ 55 w 71"/>
                <a:gd name="T69" fmla="*/ 21 h 62"/>
                <a:gd name="T70" fmla="*/ 53 w 71"/>
                <a:gd name="T71" fmla="*/ 15 h 62"/>
                <a:gd name="T72" fmla="*/ 37 w 71"/>
                <a:gd name="T73" fmla="*/ 0 h 62"/>
                <a:gd name="T74" fmla="*/ 37 w 71"/>
                <a:gd name="T75" fmla="*/ 0 h 62"/>
                <a:gd name="T76" fmla="*/ 39 w 71"/>
                <a:gd name="T77" fmla="*/ 0 h 62"/>
                <a:gd name="T78" fmla="*/ 40 w 71"/>
                <a:gd name="T79" fmla="*/ 0 h 62"/>
                <a:gd name="T80" fmla="*/ 47 w 71"/>
                <a:gd name="T81" fmla="*/ 3 h 62"/>
                <a:gd name="T82" fmla="*/ 58 w 71"/>
                <a:gd name="T83" fmla="*/ 14 h 62"/>
                <a:gd name="T84" fmla="*/ 69 w 71"/>
                <a:gd name="T85" fmla="*/ 13 h 62"/>
                <a:gd name="T86" fmla="*/ 71 w 71"/>
                <a:gd name="T87" fmla="*/ 17 h 62"/>
                <a:gd name="T88" fmla="*/ 71 w 71"/>
                <a:gd name="T89" fmla="*/ 56 h 62"/>
                <a:gd name="T90" fmla="*/ 65 w 71"/>
                <a:gd name="T91" fmla="*/ 62 h 62"/>
                <a:gd name="T92" fmla="*/ 64 w 71"/>
                <a:gd name="T93" fmla="*/ 62 h 62"/>
                <a:gd name="T94" fmla="*/ 65 w 71"/>
                <a:gd name="T95" fmla="*/ 57 h 62"/>
                <a:gd name="T96" fmla="*/ 65 w 71"/>
                <a:gd name="T97" fmla="*/ 18 h 62"/>
                <a:gd name="T98" fmla="*/ 64 w 71"/>
                <a:gd name="T99" fmla="*/ 14 h 62"/>
                <a:gd name="T100" fmla="*/ 50 w 71"/>
                <a:gd name="T101" fmla="*/ 0 h 62"/>
                <a:gd name="T102" fmla="*/ 50 w 71"/>
                <a:gd name="T103" fmla="*/ 0 h 62"/>
                <a:gd name="T104" fmla="*/ 51 w 71"/>
                <a:gd name="T105" fmla="*/ 0 h 62"/>
                <a:gd name="T106" fmla="*/ 52 w 71"/>
                <a:gd name="T107" fmla="*/ 0 h 62"/>
                <a:gd name="T108" fmla="*/ 59 w 71"/>
                <a:gd name="T109" fmla="*/ 3 h 62"/>
                <a:gd name="T110" fmla="*/ 69 w 71"/>
                <a:gd name="T111"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 h="62">
                  <a:moveTo>
                    <a:pt x="49" y="21"/>
                  </a:moveTo>
                  <a:cubicBezTo>
                    <a:pt x="49" y="20"/>
                    <a:pt x="49" y="20"/>
                    <a:pt x="49" y="19"/>
                  </a:cubicBezTo>
                  <a:cubicBezTo>
                    <a:pt x="49" y="19"/>
                    <a:pt x="49" y="19"/>
                    <a:pt x="49" y="19"/>
                  </a:cubicBezTo>
                  <a:cubicBezTo>
                    <a:pt x="49" y="18"/>
                    <a:pt x="48" y="18"/>
                    <a:pt x="48" y="17"/>
                  </a:cubicBezTo>
                  <a:cubicBezTo>
                    <a:pt x="32" y="2"/>
                    <a:pt x="32" y="2"/>
                    <a:pt x="32" y="2"/>
                  </a:cubicBezTo>
                  <a:cubicBezTo>
                    <a:pt x="31" y="0"/>
                    <a:pt x="30" y="0"/>
                    <a:pt x="28" y="0"/>
                  </a:cubicBezTo>
                  <a:cubicBezTo>
                    <a:pt x="28" y="0"/>
                    <a:pt x="28" y="0"/>
                    <a:pt x="28" y="0"/>
                  </a:cubicBezTo>
                  <a:cubicBezTo>
                    <a:pt x="28" y="0"/>
                    <a:pt x="28" y="0"/>
                    <a:pt x="28" y="0"/>
                  </a:cubicBezTo>
                  <a:cubicBezTo>
                    <a:pt x="6" y="0"/>
                    <a:pt x="6" y="0"/>
                    <a:pt x="6" y="0"/>
                  </a:cubicBezTo>
                  <a:cubicBezTo>
                    <a:pt x="3" y="0"/>
                    <a:pt x="0" y="2"/>
                    <a:pt x="0" y="5"/>
                  </a:cubicBezTo>
                  <a:cubicBezTo>
                    <a:pt x="0" y="56"/>
                    <a:pt x="0" y="56"/>
                    <a:pt x="0" y="56"/>
                  </a:cubicBezTo>
                  <a:cubicBezTo>
                    <a:pt x="0" y="59"/>
                    <a:pt x="3" y="62"/>
                    <a:pt x="6" y="62"/>
                  </a:cubicBezTo>
                  <a:cubicBezTo>
                    <a:pt x="44" y="62"/>
                    <a:pt x="44" y="62"/>
                    <a:pt x="44" y="62"/>
                  </a:cubicBezTo>
                  <a:cubicBezTo>
                    <a:pt x="47" y="62"/>
                    <a:pt x="50" y="59"/>
                    <a:pt x="50" y="56"/>
                  </a:cubicBezTo>
                  <a:cubicBezTo>
                    <a:pt x="50" y="21"/>
                    <a:pt x="50" y="21"/>
                    <a:pt x="50" y="21"/>
                  </a:cubicBezTo>
                  <a:cubicBezTo>
                    <a:pt x="50" y="21"/>
                    <a:pt x="49" y="21"/>
                    <a:pt x="49" y="21"/>
                  </a:cubicBezTo>
                  <a:close/>
                  <a:moveTo>
                    <a:pt x="28" y="5"/>
                  </a:moveTo>
                  <a:cubicBezTo>
                    <a:pt x="44" y="21"/>
                    <a:pt x="44" y="21"/>
                    <a:pt x="44" y="21"/>
                  </a:cubicBezTo>
                  <a:cubicBezTo>
                    <a:pt x="28" y="21"/>
                    <a:pt x="28" y="21"/>
                    <a:pt x="28" y="21"/>
                  </a:cubicBezTo>
                  <a:lnTo>
                    <a:pt x="28" y="5"/>
                  </a:lnTo>
                  <a:close/>
                  <a:moveTo>
                    <a:pt x="44" y="56"/>
                  </a:moveTo>
                  <a:cubicBezTo>
                    <a:pt x="6" y="56"/>
                    <a:pt x="6" y="56"/>
                    <a:pt x="6" y="56"/>
                  </a:cubicBezTo>
                  <a:cubicBezTo>
                    <a:pt x="6" y="5"/>
                    <a:pt x="6" y="5"/>
                    <a:pt x="6" y="5"/>
                  </a:cubicBezTo>
                  <a:cubicBezTo>
                    <a:pt x="23" y="5"/>
                    <a:pt x="23" y="5"/>
                    <a:pt x="23" y="5"/>
                  </a:cubicBezTo>
                  <a:cubicBezTo>
                    <a:pt x="23" y="21"/>
                    <a:pt x="23" y="21"/>
                    <a:pt x="23" y="21"/>
                  </a:cubicBezTo>
                  <a:cubicBezTo>
                    <a:pt x="23" y="24"/>
                    <a:pt x="25" y="27"/>
                    <a:pt x="28" y="27"/>
                  </a:cubicBezTo>
                  <a:cubicBezTo>
                    <a:pt x="44" y="27"/>
                    <a:pt x="44" y="27"/>
                    <a:pt x="44" y="27"/>
                  </a:cubicBezTo>
                  <a:lnTo>
                    <a:pt x="44" y="56"/>
                  </a:lnTo>
                  <a:close/>
                  <a:moveTo>
                    <a:pt x="58" y="14"/>
                  </a:moveTo>
                  <a:cubicBezTo>
                    <a:pt x="59" y="15"/>
                    <a:pt x="60" y="17"/>
                    <a:pt x="60" y="19"/>
                  </a:cubicBezTo>
                  <a:cubicBezTo>
                    <a:pt x="60" y="56"/>
                    <a:pt x="60" y="56"/>
                    <a:pt x="60" y="56"/>
                  </a:cubicBezTo>
                  <a:cubicBezTo>
                    <a:pt x="60" y="59"/>
                    <a:pt x="58" y="62"/>
                    <a:pt x="55" y="62"/>
                  </a:cubicBezTo>
                  <a:cubicBezTo>
                    <a:pt x="53" y="62"/>
                    <a:pt x="53" y="62"/>
                    <a:pt x="53" y="62"/>
                  </a:cubicBezTo>
                  <a:cubicBezTo>
                    <a:pt x="54" y="60"/>
                    <a:pt x="55" y="59"/>
                    <a:pt x="55" y="57"/>
                  </a:cubicBezTo>
                  <a:cubicBezTo>
                    <a:pt x="55" y="21"/>
                    <a:pt x="55" y="21"/>
                    <a:pt x="55" y="21"/>
                  </a:cubicBezTo>
                  <a:cubicBezTo>
                    <a:pt x="55" y="19"/>
                    <a:pt x="54" y="17"/>
                    <a:pt x="53" y="15"/>
                  </a:cubicBezTo>
                  <a:cubicBezTo>
                    <a:pt x="37" y="0"/>
                    <a:pt x="37" y="0"/>
                    <a:pt x="37" y="0"/>
                  </a:cubicBezTo>
                  <a:cubicBezTo>
                    <a:pt x="37" y="0"/>
                    <a:pt x="37" y="0"/>
                    <a:pt x="37" y="0"/>
                  </a:cubicBezTo>
                  <a:cubicBezTo>
                    <a:pt x="39" y="0"/>
                    <a:pt x="39" y="0"/>
                    <a:pt x="39" y="0"/>
                  </a:cubicBezTo>
                  <a:cubicBezTo>
                    <a:pt x="40" y="0"/>
                    <a:pt x="40" y="0"/>
                    <a:pt x="40" y="0"/>
                  </a:cubicBezTo>
                  <a:cubicBezTo>
                    <a:pt x="41" y="0"/>
                    <a:pt x="44" y="0"/>
                    <a:pt x="47" y="3"/>
                  </a:cubicBezTo>
                  <a:cubicBezTo>
                    <a:pt x="58" y="14"/>
                    <a:pt x="58" y="14"/>
                    <a:pt x="58" y="14"/>
                  </a:cubicBezTo>
                  <a:moveTo>
                    <a:pt x="69" y="13"/>
                  </a:moveTo>
                  <a:cubicBezTo>
                    <a:pt x="70" y="14"/>
                    <a:pt x="71" y="16"/>
                    <a:pt x="71" y="17"/>
                  </a:cubicBezTo>
                  <a:cubicBezTo>
                    <a:pt x="71" y="56"/>
                    <a:pt x="71" y="56"/>
                    <a:pt x="71" y="56"/>
                  </a:cubicBezTo>
                  <a:cubicBezTo>
                    <a:pt x="71" y="59"/>
                    <a:pt x="68" y="62"/>
                    <a:pt x="65" y="62"/>
                  </a:cubicBezTo>
                  <a:cubicBezTo>
                    <a:pt x="64" y="62"/>
                    <a:pt x="64" y="62"/>
                    <a:pt x="64" y="62"/>
                  </a:cubicBezTo>
                  <a:cubicBezTo>
                    <a:pt x="65" y="60"/>
                    <a:pt x="65" y="59"/>
                    <a:pt x="65" y="57"/>
                  </a:cubicBezTo>
                  <a:cubicBezTo>
                    <a:pt x="65" y="18"/>
                    <a:pt x="65" y="18"/>
                    <a:pt x="65" y="18"/>
                  </a:cubicBezTo>
                  <a:cubicBezTo>
                    <a:pt x="65" y="17"/>
                    <a:pt x="65" y="15"/>
                    <a:pt x="64" y="14"/>
                  </a:cubicBezTo>
                  <a:cubicBezTo>
                    <a:pt x="50" y="0"/>
                    <a:pt x="50" y="0"/>
                    <a:pt x="50" y="0"/>
                  </a:cubicBezTo>
                  <a:cubicBezTo>
                    <a:pt x="50" y="0"/>
                    <a:pt x="50" y="0"/>
                    <a:pt x="50" y="0"/>
                  </a:cubicBezTo>
                  <a:cubicBezTo>
                    <a:pt x="51" y="0"/>
                    <a:pt x="51" y="0"/>
                    <a:pt x="51" y="0"/>
                  </a:cubicBezTo>
                  <a:cubicBezTo>
                    <a:pt x="52" y="0"/>
                    <a:pt x="52" y="0"/>
                    <a:pt x="52" y="0"/>
                  </a:cubicBezTo>
                  <a:cubicBezTo>
                    <a:pt x="54" y="0"/>
                    <a:pt x="56" y="0"/>
                    <a:pt x="59" y="3"/>
                  </a:cubicBezTo>
                  <a:cubicBezTo>
                    <a:pt x="69" y="13"/>
                    <a:pt x="69" y="13"/>
                    <a:pt x="69" y="13"/>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endParaRPr lang="en-US" sz="1836" dirty="0">
                <a:gradFill>
                  <a:gsLst>
                    <a:gs pos="0">
                      <a:srgbClr val="FFFFFF"/>
                    </a:gs>
                    <a:gs pos="74000">
                      <a:srgbClr val="FFFFFF"/>
                    </a:gs>
                  </a:gsLst>
                  <a:lin ang="5400000" scaled="1"/>
                </a:gradFill>
              </a:endParaRPr>
            </a:p>
          </p:txBody>
        </p:sp>
        <p:grpSp>
          <p:nvGrpSpPr>
            <p:cNvPr id="17" name="Group 16"/>
            <p:cNvGrpSpPr/>
            <p:nvPr/>
          </p:nvGrpSpPr>
          <p:grpSpPr bwMode="black">
            <a:xfrm>
              <a:off x="6924675" y="2538970"/>
              <a:ext cx="307417" cy="333376"/>
              <a:chOff x="5184775" y="225425"/>
              <a:chExt cx="1500188" cy="1220788"/>
            </a:xfrm>
            <a:solidFill>
              <a:srgbClr val="FFFFFF"/>
            </a:solidFill>
          </p:grpSpPr>
          <p:sp>
            <p:nvSpPr>
              <p:cNvPr id="19"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dirty="0">
                  <a:gradFill>
                    <a:gsLst>
                      <a:gs pos="0">
                        <a:srgbClr val="FFFFFF"/>
                      </a:gs>
                      <a:gs pos="74000">
                        <a:srgbClr val="FFFFFF"/>
                      </a:gs>
                    </a:gsLst>
                    <a:lin ang="5400000" scaled="1"/>
                  </a:gradFill>
                </a:endParaRPr>
              </a:p>
            </p:txBody>
          </p:sp>
          <p:sp>
            <p:nvSpPr>
              <p:cNvPr id="20"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dirty="0">
                  <a:gradFill>
                    <a:gsLst>
                      <a:gs pos="0">
                        <a:srgbClr val="FFFFFF"/>
                      </a:gs>
                      <a:gs pos="74000">
                        <a:srgbClr val="FFFFFF"/>
                      </a:gs>
                    </a:gsLst>
                    <a:lin ang="5400000" scaled="1"/>
                  </a:gradFill>
                </a:endParaRPr>
              </a:p>
            </p:txBody>
          </p:sp>
          <p:sp>
            <p:nvSpPr>
              <p:cNvPr id="21"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dirty="0">
                  <a:gradFill>
                    <a:gsLst>
                      <a:gs pos="0">
                        <a:srgbClr val="FFFFFF"/>
                      </a:gs>
                      <a:gs pos="74000">
                        <a:srgbClr val="FFFFFF"/>
                      </a:gs>
                    </a:gsLst>
                    <a:lin ang="5400000" scaled="1"/>
                  </a:gradFill>
                </a:endParaRPr>
              </a:p>
            </p:txBody>
          </p:sp>
        </p:grpSp>
        <p:sp>
          <p:nvSpPr>
            <p:cNvPr id="18" name="TextBox 17"/>
            <p:cNvSpPr txBox="1"/>
            <p:nvPr/>
          </p:nvSpPr>
          <p:spPr>
            <a:xfrm>
              <a:off x="6285087" y="2790457"/>
              <a:ext cx="2582688" cy="1089529"/>
            </a:xfrm>
            <a:prstGeom prst="rect">
              <a:avLst/>
            </a:prstGeom>
            <a:noFill/>
          </p:spPr>
          <p:txBody>
            <a:bodyPr wrap="square" lIns="186521" tIns="149217" rIns="186521" bIns="149217" rtlCol="0">
              <a:spAutoFit/>
            </a:bodyPr>
            <a:lstStyle/>
            <a:p>
              <a:pPr defTabSz="931870">
                <a:lnSpc>
                  <a:spcPts val="1836"/>
                </a:lnSpc>
              </a:pPr>
              <a:r>
                <a:rPr lang="en-US" sz="1836" b="1" dirty="0">
                  <a:gradFill>
                    <a:gsLst>
                      <a:gs pos="0">
                        <a:srgbClr val="FFFFFF"/>
                      </a:gs>
                      <a:gs pos="74000">
                        <a:srgbClr val="FFFFFF"/>
                      </a:gs>
                    </a:gsLst>
                    <a:lin ang="5400000" scaled="1"/>
                  </a:gradFill>
                  <a:ea typeface="Segoe UI" pitchFamily="34" charset="0"/>
                  <a:cs typeface="Segoe UI" pitchFamily="34" charset="0"/>
                </a:rPr>
                <a:t>Integrate </a:t>
              </a:r>
              <a:r>
                <a:rPr lang="en-US" sz="1428" dirty="0">
                  <a:gradFill>
                    <a:gsLst>
                      <a:gs pos="0">
                        <a:srgbClr val="FFFFFF"/>
                      </a:gs>
                      <a:gs pos="74000">
                        <a:srgbClr val="FFFFFF"/>
                      </a:gs>
                    </a:gsLst>
                    <a:lin ang="5400000" scaled="1"/>
                  </a:gradFill>
                  <a:ea typeface="Segoe UI" pitchFamily="34" charset="0"/>
                  <a:cs typeface="Segoe UI" pitchFamily="34" charset="0"/>
                </a:rPr>
                <a:t>to other applications or services</a:t>
              </a:r>
              <a:endParaRPr lang="en-US" sz="1428" dirty="0">
                <a:gradFill>
                  <a:gsLst>
                    <a:gs pos="0">
                      <a:srgbClr val="FFFFFF"/>
                    </a:gs>
                    <a:gs pos="74000">
                      <a:srgbClr val="FFFFFF"/>
                    </a:gs>
                  </a:gsLst>
                  <a:lin ang="5400000" scaled="1"/>
                </a:gradFill>
                <a:cs typeface="Segoe UI" pitchFamily="34" charset="0"/>
              </a:endParaRPr>
            </a:p>
            <a:p>
              <a:pPr>
                <a:lnSpc>
                  <a:spcPct val="90000"/>
                </a:lnSpc>
              </a:pPr>
              <a:endParaRPr lang="en-US" sz="2448" dirty="0">
                <a:gradFill>
                  <a:gsLst>
                    <a:gs pos="0">
                      <a:srgbClr val="FFFFFF"/>
                    </a:gs>
                    <a:gs pos="74000">
                      <a:srgbClr val="FFFFFF"/>
                    </a:gs>
                  </a:gsLst>
                  <a:lin ang="5400000" scaled="1"/>
                </a:gradFill>
              </a:endParaRPr>
            </a:p>
          </p:txBody>
        </p:sp>
      </p:grpSp>
      <p:sp>
        <p:nvSpPr>
          <p:cNvPr id="60" name="Rectangle 59"/>
          <p:cNvSpPr/>
          <p:nvPr/>
        </p:nvSpPr>
        <p:spPr bwMode="auto">
          <a:xfrm>
            <a:off x="-3931" y="1532442"/>
            <a:ext cx="3203289" cy="1639673"/>
          </a:xfrm>
          <a:prstGeom prst="rect">
            <a:avLst/>
          </a:prstGeom>
          <a:solidFill>
            <a:srgbClr val="0072C6"/>
          </a:solidFill>
          <a:ln w="12700" cap="flat" cmpd="sng" algn="ctr">
            <a:no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dirty="0" smtClean="0">
              <a:gradFill>
                <a:gsLst>
                  <a:gs pos="0">
                    <a:srgbClr val="FFFFFF"/>
                  </a:gs>
                  <a:gs pos="74000">
                    <a:srgbClr val="FFFFFF"/>
                  </a:gs>
                </a:gsLst>
                <a:lin ang="5400000" scaled="1"/>
              </a:gradFill>
              <a:latin typeface="Calibri" panose="020F0502020204030204"/>
            </a:endParaRPr>
          </a:p>
        </p:txBody>
      </p:sp>
      <p:sp>
        <p:nvSpPr>
          <p:cNvPr id="61" name="Rectangle 60"/>
          <p:cNvSpPr/>
          <p:nvPr/>
        </p:nvSpPr>
        <p:spPr bwMode="auto">
          <a:xfrm>
            <a:off x="3199357" y="1532441"/>
            <a:ext cx="9234499" cy="1636590"/>
          </a:xfrm>
          <a:prstGeom prst="rect">
            <a:avLst/>
          </a:prstGeom>
          <a:solidFill>
            <a:srgbClr val="5B9BD5">
              <a:lumMod val="75000"/>
              <a:alpha val="80000"/>
            </a:srgbClr>
          </a:solidFill>
          <a:ln w="12700" cap="flat" cmpd="sng" algn="ctr">
            <a:noFill/>
            <a:prstDash val="solid"/>
            <a:miter lim="800000"/>
            <a:headEnd type="none" w="med" len="med"/>
            <a:tailEnd type="none" w="med" len="med"/>
          </a:ln>
          <a:effectLst/>
        </p:spPr>
        <p:txBody>
          <a:bodyPr vert="horz" wrap="square" lIns="95098" tIns="47549" rIns="95098" bIns="47549" numCol="1" rtlCol="0" anchor="ctr" anchorCtr="0" compatLnSpc="1">
            <a:prstTxWarp prst="textNoShape">
              <a:avLst/>
            </a:prstTxWarp>
          </a:bodyPr>
          <a:lstStyle/>
          <a:p>
            <a:pPr algn="ctr" defTabSz="931837" fontAlgn="base">
              <a:spcBef>
                <a:spcPct val="0"/>
              </a:spcBef>
              <a:spcAft>
                <a:spcPct val="0"/>
              </a:spcAft>
              <a:defRPr/>
            </a:pPr>
            <a:endParaRPr lang="en-US" sz="1836" kern="0" dirty="0" smtClean="0">
              <a:gradFill>
                <a:gsLst>
                  <a:gs pos="0">
                    <a:srgbClr val="FFFFFF"/>
                  </a:gs>
                  <a:gs pos="74000">
                    <a:srgbClr val="FFFFFF"/>
                  </a:gs>
                </a:gsLst>
                <a:lin ang="5400000" scaled="1"/>
              </a:gradFill>
              <a:latin typeface="Calibri" panose="020F0502020204030204"/>
            </a:endParaRPr>
          </a:p>
        </p:txBody>
      </p:sp>
      <p:sp>
        <p:nvSpPr>
          <p:cNvPr id="62" name="Rectangle 61"/>
          <p:cNvSpPr/>
          <p:nvPr/>
        </p:nvSpPr>
        <p:spPr>
          <a:xfrm>
            <a:off x="3205817" y="1664524"/>
            <a:ext cx="9253589" cy="1368966"/>
          </a:xfrm>
          <a:prstGeom prst="rect">
            <a:avLst/>
          </a:prstGeom>
          <a:noFill/>
          <a:ln w="6350" cap="flat" cmpd="sng" algn="ctr">
            <a:noFill/>
            <a:prstDash val="solid"/>
            <a:miter lim="800000"/>
          </a:ln>
          <a:effectLst/>
        </p:spPr>
        <p:txBody>
          <a:bodyPr lIns="182854" tIns="91427"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defRPr/>
            </a:pPr>
            <a:endParaRPr lang="en-US" sz="2040" dirty="0">
              <a:gradFill>
                <a:gsLst>
                  <a:gs pos="0">
                    <a:srgbClr val="FFFFFF"/>
                  </a:gs>
                  <a:gs pos="74000">
                    <a:srgbClr val="FFFFFF"/>
                  </a:gs>
                </a:gsLst>
                <a:lin ang="5400000" scaled="1"/>
              </a:gradFill>
              <a:latin typeface="Segoe UI Light"/>
            </a:endParaRPr>
          </a:p>
        </p:txBody>
      </p:sp>
      <p:sp>
        <p:nvSpPr>
          <p:cNvPr id="63" name="Rectangle 62"/>
          <p:cNvSpPr/>
          <p:nvPr/>
        </p:nvSpPr>
        <p:spPr bwMode="auto">
          <a:xfrm>
            <a:off x="3199360" y="3171054"/>
            <a:ext cx="9236234" cy="3833384"/>
          </a:xfrm>
          <a:prstGeom prst="rect">
            <a:avLst/>
          </a:prstGeom>
          <a:solidFill>
            <a:srgbClr val="70AD47"/>
          </a:solidFill>
          <a:ln w="12700" cap="flat" cmpd="sng" algn="ctr">
            <a:noFill/>
            <a:prstDash val="solid"/>
            <a:miter lim="800000"/>
            <a:headEnd type="none" w="med" len="med"/>
            <a:tailEnd type="none" w="med" len="med"/>
          </a:ln>
          <a:effectLst/>
        </p:spPr>
        <p:txBody>
          <a:bodyPr vert="horz" wrap="square" lIns="95098" tIns="47549" rIns="95098" bIns="47549" numCol="1" rtlCol="0" anchor="ctr" anchorCtr="0" compatLnSpc="1">
            <a:prstTxWarp prst="textNoShape">
              <a:avLst/>
            </a:prstTxWarp>
          </a:bodyPr>
          <a:lstStyle/>
          <a:p>
            <a:pPr algn="ctr" defTabSz="931837" fontAlgn="base">
              <a:spcBef>
                <a:spcPct val="0"/>
              </a:spcBef>
              <a:spcAft>
                <a:spcPct val="0"/>
              </a:spcAft>
              <a:defRPr/>
            </a:pPr>
            <a:endParaRPr lang="en-US" sz="1836" kern="0" dirty="0" smtClean="0">
              <a:gradFill>
                <a:gsLst>
                  <a:gs pos="0">
                    <a:srgbClr val="FFFFFF"/>
                  </a:gs>
                  <a:gs pos="74000">
                    <a:srgbClr val="FFFFFF"/>
                  </a:gs>
                </a:gsLst>
                <a:lin ang="5400000" scaled="1"/>
              </a:gradFill>
              <a:latin typeface="Calibri" panose="020F0502020204030204"/>
            </a:endParaRPr>
          </a:p>
        </p:txBody>
      </p:sp>
      <p:sp>
        <p:nvSpPr>
          <p:cNvPr id="64" name="TextBox 63"/>
          <p:cNvSpPr txBox="1"/>
          <p:nvPr/>
        </p:nvSpPr>
        <p:spPr>
          <a:xfrm>
            <a:off x="4158526" y="2171333"/>
            <a:ext cx="8300879" cy="461665"/>
          </a:xfrm>
          <a:prstGeom prst="rect">
            <a:avLst/>
          </a:prstGeom>
          <a:noFill/>
        </p:spPr>
        <p:txBody>
          <a:bodyPr wrap="square" lIns="0" tIns="0" rIns="0" bIns="0" rtlCol="0">
            <a:spAutoFit/>
          </a:bodyPr>
          <a:lstStyle/>
          <a:p>
            <a:pPr defTabSz="932144">
              <a:lnSpc>
                <a:spcPts val="1836"/>
              </a:lnSpc>
            </a:pPr>
            <a:r>
              <a:rPr lang="en-US" sz="3672"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GP </a:t>
            </a:r>
            <a:r>
              <a:rPr lang="en-US" sz="3672"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consumes and exposes services</a:t>
            </a:r>
            <a:endPar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a:p>
            <a:pPr defTabSz="932144">
              <a:lnSpc>
                <a:spcPts val="1836"/>
              </a:lnSpc>
            </a:pP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Logic in any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dictionary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including</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a:t>
            </a:r>
            <a:r>
              <a:rPr lang="en-US" sz="1428"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 ISV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products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can be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exposed</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as service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operations</a:t>
            </a:r>
            <a:endPar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p:txBody>
      </p:sp>
      <p:pic>
        <p:nvPicPr>
          <p:cNvPr id="65" name="Picture 64"/>
          <p:cNvPicPr>
            <a:picLocks noChangeAspect="1"/>
          </p:cNvPicPr>
          <p:nvPr/>
        </p:nvPicPr>
        <p:blipFill rotWithShape="1">
          <a:blip r:embed="rId3">
            <a:extLst>
              <a:ext uri="{28A0092B-C50C-407E-A947-70E740481C1C}">
                <a14:useLocalDpi xmlns:a14="http://schemas.microsoft.com/office/drawing/2010/main" val="0"/>
              </a:ext>
            </a:extLst>
          </a:blip>
          <a:srcRect r="33174"/>
          <a:stretch/>
        </p:blipFill>
        <p:spPr>
          <a:xfrm>
            <a:off x="-3933" y="3167164"/>
            <a:ext cx="3203292" cy="3195655"/>
          </a:xfrm>
          <a:prstGeom prst="rect">
            <a:avLst/>
          </a:prstGeom>
        </p:spPr>
      </p:pic>
      <p:pic>
        <p:nvPicPr>
          <p:cNvPr id="66" name="Picture 65"/>
          <p:cNvPicPr>
            <a:picLocks noChangeAspect="1"/>
          </p:cNvPicPr>
          <p:nvPr/>
        </p:nvPicPr>
        <p:blipFill rotWithShape="1">
          <a:blip r:embed="rId4">
            <a:extLst>
              <a:ext uri="{28A0092B-C50C-407E-A947-70E740481C1C}">
                <a14:useLocalDpi xmlns:a14="http://schemas.microsoft.com/office/drawing/2010/main" val="0"/>
              </a:ext>
            </a:extLst>
          </a:blip>
          <a:srcRect t="10308" b="23222"/>
          <a:stretch/>
        </p:blipFill>
        <p:spPr>
          <a:xfrm>
            <a:off x="-8053" y="3157249"/>
            <a:ext cx="3207411" cy="3837275"/>
          </a:xfrm>
          <a:prstGeom prst="rect">
            <a:avLst/>
          </a:prstGeom>
        </p:spPr>
      </p:pic>
      <p:grpSp>
        <p:nvGrpSpPr>
          <p:cNvPr id="67" name="Group 66"/>
          <p:cNvGrpSpPr/>
          <p:nvPr/>
        </p:nvGrpSpPr>
        <p:grpSpPr>
          <a:xfrm>
            <a:off x="7214086" y="3358863"/>
            <a:ext cx="1675793" cy="1560123"/>
            <a:chOff x="427415" y="2391431"/>
            <a:chExt cx="1643083" cy="1529671"/>
          </a:xfrm>
        </p:grpSpPr>
        <p:sp>
          <p:nvSpPr>
            <p:cNvPr id="68" name="TextBox 67"/>
            <p:cNvSpPr txBox="1"/>
            <p:nvPr/>
          </p:nvSpPr>
          <p:spPr>
            <a:xfrm>
              <a:off x="453766" y="2789468"/>
              <a:ext cx="1616732" cy="1131634"/>
            </a:xfrm>
            <a:prstGeom prst="rect">
              <a:avLst/>
            </a:prstGeom>
            <a:noFill/>
          </p:spPr>
          <p:txBody>
            <a:bodyPr wrap="square" lIns="0" tIns="0" rIns="0" bIns="0" rtlCol="0">
              <a:spAutoFit/>
            </a:bodyPr>
            <a:lstStyle/>
            <a:p>
              <a:pPr defTabSz="931870">
                <a:lnSpc>
                  <a:spcPts val="1836"/>
                </a:lnSpc>
              </a:pP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Secure </a:t>
              </a:r>
              <a:r>
                <a:rPr lang="en-US" sz="1428"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access </a:t>
              </a:r>
              <a:endPar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a:p>
              <a:pPr defTabSz="931870">
                <a:lnSpc>
                  <a:spcPts val="1836"/>
                </a:lnSpc>
              </a:pP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Use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Windows</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or </a:t>
              </a:r>
              <a:r>
                <a:rPr lang="en-US" sz="2040"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Office 365 </a:t>
              </a:r>
              <a:r>
                <a:rPr lang="en-US" sz="1632"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identity</a:t>
              </a:r>
              <a:r>
                <a:rPr lang="en-US" sz="2040"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to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authenticate</a:t>
              </a:r>
              <a:endParaRPr lang="en-US" sz="1428" dirty="0">
                <a:gradFill>
                  <a:gsLst>
                    <a:gs pos="0">
                      <a:srgbClr val="FFFFFF"/>
                    </a:gs>
                    <a:gs pos="74000">
                      <a:srgbClr val="FFFFFF"/>
                    </a:gs>
                  </a:gsLst>
                  <a:lin ang="5400000" scaled="1"/>
                </a:gradFill>
                <a:latin typeface="Calibri" panose="020F0502020204030204"/>
                <a:cs typeface="Segoe UI" pitchFamily="34" charset="0"/>
              </a:endParaRPr>
            </a:p>
          </p:txBody>
        </p:sp>
        <p:sp>
          <p:nvSpPr>
            <p:cNvPr id="69" name="Freeform 164"/>
            <p:cNvSpPr>
              <a:spLocks noEditPoints="1"/>
            </p:cNvSpPr>
            <p:nvPr/>
          </p:nvSpPr>
          <p:spPr bwMode="black">
            <a:xfrm>
              <a:off x="427415" y="2391431"/>
              <a:ext cx="338622" cy="625793"/>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grpSp>
      <p:grpSp>
        <p:nvGrpSpPr>
          <p:cNvPr id="70" name="Group 69"/>
          <p:cNvGrpSpPr/>
          <p:nvPr/>
        </p:nvGrpSpPr>
        <p:grpSpPr>
          <a:xfrm>
            <a:off x="3214597" y="3416113"/>
            <a:ext cx="3121757" cy="1519700"/>
            <a:chOff x="2245824" y="2928964"/>
            <a:chExt cx="3060824" cy="1490037"/>
          </a:xfrm>
        </p:grpSpPr>
        <p:sp>
          <p:nvSpPr>
            <p:cNvPr id="71" name="TextBox 70"/>
            <p:cNvSpPr txBox="1"/>
            <p:nvPr/>
          </p:nvSpPr>
          <p:spPr>
            <a:xfrm>
              <a:off x="3196276" y="3726504"/>
              <a:ext cx="2110372" cy="692497"/>
            </a:xfrm>
            <a:prstGeom prst="rect">
              <a:avLst/>
            </a:prstGeom>
            <a:noFill/>
          </p:spPr>
          <p:txBody>
            <a:bodyPr wrap="square" lIns="0" tIns="0" rIns="0" bIns="0" rtlCol="0">
              <a:spAutoFit/>
            </a:bodyPr>
            <a:lstStyle/>
            <a:p>
              <a:pPr defTabSz="931870">
                <a:lnSpc>
                  <a:spcPts val="1836"/>
                </a:lnSpc>
              </a:pP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https</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protocol with </a:t>
              </a:r>
              <a:r>
                <a:rPr lang="en-US" sz="1836"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REST</a:t>
              </a:r>
              <a:r>
                <a:rPr lang="en-US" sz="1836"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style API lets you build apps on many different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platforms</a:t>
              </a:r>
            </a:p>
          </p:txBody>
        </p:sp>
        <p:grpSp>
          <p:nvGrpSpPr>
            <p:cNvPr id="72" name="Group 71"/>
            <p:cNvGrpSpPr/>
            <p:nvPr/>
          </p:nvGrpSpPr>
          <p:grpSpPr>
            <a:xfrm>
              <a:off x="3271079" y="3206605"/>
              <a:ext cx="1286066" cy="470857"/>
              <a:chOff x="6285992" y="2207459"/>
              <a:chExt cx="1286066" cy="470857"/>
            </a:xfrm>
          </p:grpSpPr>
          <p:sp>
            <p:nvSpPr>
              <p:cNvPr id="74" name="Freeform 14"/>
              <p:cNvSpPr>
                <a:spLocks noEditPoints="1"/>
              </p:cNvSpPr>
              <p:nvPr/>
            </p:nvSpPr>
            <p:spPr bwMode="auto">
              <a:xfrm>
                <a:off x="6351524" y="2361705"/>
                <a:ext cx="178214" cy="162366"/>
              </a:xfrm>
              <a:custGeom>
                <a:avLst/>
                <a:gdLst>
                  <a:gd name="T0" fmla="*/ 52 w 117"/>
                  <a:gd name="T1" fmla="*/ 9 h 117"/>
                  <a:gd name="T2" fmla="*/ 117 w 117"/>
                  <a:gd name="T3" fmla="*/ 0 h 117"/>
                  <a:gd name="T4" fmla="*/ 117 w 117"/>
                  <a:gd name="T5" fmla="*/ 57 h 117"/>
                  <a:gd name="T6" fmla="*/ 52 w 117"/>
                  <a:gd name="T7" fmla="*/ 57 h 117"/>
                  <a:gd name="T8" fmla="*/ 52 w 117"/>
                  <a:gd name="T9" fmla="*/ 9 h 117"/>
                  <a:gd name="T10" fmla="*/ 52 w 117"/>
                  <a:gd name="T11" fmla="*/ 9 h 117"/>
                  <a:gd name="T12" fmla="*/ 50 w 117"/>
                  <a:gd name="T13" fmla="*/ 57 h 117"/>
                  <a:gd name="T14" fmla="*/ 50 w 117"/>
                  <a:gd name="T15" fmla="*/ 9 h 117"/>
                  <a:gd name="T16" fmla="*/ 0 w 117"/>
                  <a:gd name="T17" fmla="*/ 16 h 117"/>
                  <a:gd name="T18" fmla="*/ 0 w 117"/>
                  <a:gd name="T19" fmla="*/ 57 h 117"/>
                  <a:gd name="T20" fmla="*/ 50 w 117"/>
                  <a:gd name="T21" fmla="*/ 57 h 117"/>
                  <a:gd name="T22" fmla="*/ 50 w 117"/>
                  <a:gd name="T23" fmla="*/ 57 h 117"/>
                  <a:gd name="T24" fmla="*/ 52 w 117"/>
                  <a:gd name="T25" fmla="*/ 59 h 117"/>
                  <a:gd name="T26" fmla="*/ 52 w 117"/>
                  <a:gd name="T27" fmla="*/ 108 h 117"/>
                  <a:gd name="T28" fmla="*/ 117 w 117"/>
                  <a:gd name="T29" fmla="*/ 117 h 117"/>
                  <a:gd name="T30" fmla="*/ 117 w 117"/>
                  <a:gd name="T31" fmla="*/ 59 h 117"/>
                  <a:gd name="T32" fmla="*/ 52 w 117"/>
                  <a:gd name="T33" fmla="*/ 59 h 117"/>
                  <a:gd name="T34" fmla="*/ 52 w 117"/>
                  <a:gd name="T35" fmla="*/ 59 h 117"/>
                  <a:gd name="T36" fmla="*/ 50 w 117"/>
                  <a:gd name="T37" fmla="*/ 59 h 117"/>
                  <a:gd name="T38" fmla="*/ 0 w 117"/>
                  <a:gd name="T39" fmla="*/ 59 h 117"/>
                  <a:gd name="T40" fmla="*/ 0 w 117"/>
                  <a:gd name="T41" fmla="*/ 100 h 117"/>
                  <a:gd name="T42" fmla="*/ 50 w 117"/>
                  <a:gd name="T43" fmla="*/ 107 h 117"/>
                  <a:gd name="T44" fmla="*/ 50 w 117"/>
                  <a:gd name="T45" fmla="*/ 59 h 117"/>
                  <a:gd name="T46" fmla="*/ 50 w 117"/>
                  <a:gd name="T47"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7">
                    <a:moveTo>
                      <a:pt x="52" y="9"/>
                    </a:moveTo>
                    <a:cubicBezTo>
                      <a:pt x="117" y="0"/>
                      <a:pt x="117" y="0"/>
                      <a:pt x="117" y="0"/>
                    </a:cubicBezTo>
                    <a:cubicBezTo>
                      <a:pt x="117" y="57"/>
                      <a:pt x="117" y="57"/>
                      <a:pt x="117" y="57"/>
                    </a:cubicBezTo>
                    <a:cubicBezTo>
                      <a:pt x="52" y="57"/>
                      <a:pt x="52" y="57"/>
                      <a:pt x="52" y="57"/>
                    </a:cubicBezTo>
                    <a:cubicBezTo>
                      <a:pt x="52" y="9"/>
                      <a:pt x="52" y="9"/>
                      <a:pt x="52" y="9"/>
                    </a:cubicBezTo>
                    <a:cubicBezTo>
                      <a:pt x="52" y="9"/>
                      <a:pt x="52" y="9"/>
                      <a:pt x="52" y="9"/>
                    </a:cubicBezTo>
                    <a:close/>
                    <a:moveTo>
                      <a:pt x="50" y="57"/>
                    </a:moveTo>
                    <a:cubicBezTo>
                      <a:pt x="50" y="9"/>
                      <a:pt x="50" y="9"/>
                      <a:pt x="50" y="9"/>
                    </a:cubicBezTo>
                    <a:cubicBezTo>
                      <a:pt x="0" y="16"/>
                      <a:pt x="0" y="16"/>
                      <a:pt x="0" y="16"/>
                    </a:cubicBezTo>
                    <a:cubicBezTo>
                      <a:pt x="0" y="57"/>
                      <a:pt x="0" y="57"/>
                      <a:pt x="0" y="57"/>
                    </a:cubicBezTo>
                    <a:cubicBezTo>
                      <a:pt x="50" y="57"/>
                      <a:pt x="50" y="57"/>
                      <a:pt x="50" y="57"/>
                    </a:cubicBezTo>
                    <a:cubicBezTo>
                      <a:pt x="50" y="57"/>
                      <a:pt x="50" y="57"/>
                      <a:pt x="50" y="57"/>
                    </a:cubicBezTo>
                    <a:close/>
                    <a:moveTo>
                      <a:pt x="52" y="59"/>
                    </a:moveTo>
                    <a:cubicBezTo>
                      <a:pt x="52" y="108"/>
                      <a:pt x="52" y="108"/>
                      <a:pt x="52" y="108"/>
                    </a:cubicBezTo>
                    <a:cubicBezTo>
                      <a:pt x="117" y="117"/>
                      <a:pt x="117" y="117"/>
                      <a:pt x="117" y="117"/>
                    </a:cubicBezTo>
                    <a:cubicBezTo>
                      <a:pt x="117" y="59"/>
                      <a:pt x="117" y="59"/>
                      <a:pt x="117" y="59"/>
                    </a:cubicBezTo>
                    <a:cubicBezTo>
                      <a:pt x="52" y="59"/>
                      <a:pt x="52" y="59"/>
                      <a:pt x="52" y="59"/>
                    </a:cubicBezTo>
                    <a:cubicBezTo>
                      <a:pt x="52" y="59"/>
                      <a:pt x="52" y="59"/>
                      <a:pt x="52" y="59"/>
                    </a:cubicBezTo>
                    <a:close/>
                    <a:moveTo>
                      <a:pt x="50" y="59"/>
                    </a:moveTo>
                    <a:cubicBezTo>
                      <a:pt x="0" y="59"/>
                      <a:pt x="0" y="59"/>
                      <a:pt x="0" y="59"/>
                    </a:cubicBezTo>
                    <a:cubicBezTo>
                      <a:pt x="0" y="100"/>
                      <a:pt x="0" y="100"/>
                      <a:pt x="0" y="100"/>
                    </a:cubicBezTo>
                    <a:cubicBezTo>
                      <a:pt x="50" y="107"/>
                      <a:pt x="50" y="107"/>
                      <a:pt x="50" y="107"/>
                    </a:cubicBezTo>
                    <a:cubicBezTo>
                      <a:pt x="50" y="59"/>
                      <a:pt x="50" y="59"/>
                      <a:pt x="50" y="59"/>
                    </a:cubicBezTo>
                    <a:cubicBezTo>
                      <a:pt x="50" y="59"/>
                      <a:pt x="50" y="59"/>
                      <a:pt x="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011" tIns="48505" rIns="97011" bIns="48505" numCol="1" anchor="t" anchorCtr="0" compatLnSpc="1">
                <a:prstTxWarp prst="textNoShape">
                  <a:avLst/>
                </a:prstTxWarp>
              </a:bodyPr>
              <a:lstStyle/>
              <a:p>
                <a:pPr defTabSz="969626">
                  <a:defRPr/>
                </a:pPr>
                <a:endParaRPr lang="en-US" sz="2016" kern="0" dirty="0">
                  <a:gradFill>
                    <a:gsLst>
                      <a:gs pos="0">
                        <a:srgbClr val="FFFFFF"/>
                      </a:gs>
                      <a:gs pos="74000">
                        <a:srgbClr val="FFFFFF"/>
                      </a:gs>
                    </a:gsLst>
                    <a:lin ang="5400000" scaled="1"/>
                  </a:gradFill>
                  <a:latin typeface="Calibri" panose="020F0502020204030204"/>
                </a:endParaRPr>
              </a:p>
            </p:txBody>
          </p:sp>
          <p:sp>
            <p:nvSpPr>
              <p:cNvPr id="75" name="Freeform 138"/>
              <p:cNvSpPr>
                <a:spLocks noEditPoints="1"/>
              </p:cNvSpPr>
              <p:nvPr/>
            </p:nvSpPr>
            <p:spPr bwMode="auto">
              <a:xfrm>
                <a:off x="6285992" y="2207459"/>
                <a:ext cx="309354" cy="470857"/>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FFFFFF"/>
              </a:solidFill>
              <a:ln>
                <a:noFill/>
              </a:ln>
            </p:spPr>
            <p:txBody>
              <a:bodyPr vert="horz" wrap="square" lIns="97011" tIns="48505" rIns="97011" bIns="48505" numCol="1" anchor="t" anchorCtr="0" compatLnSpc="1">
                <a:prstTxWarp prst="textNoShape">
                  <a:avLst/>
                </a:prstTxWarp>
              </a:bodyPr>
              <a:lstStyle/>
              <a:p>
                <a:pPr defTabSz="969626">
                  <a:defRPr/>
                </a:pPr>
                <a:endParaRPr lang="en-US" sz="2016" kern="0" dirty="0">
                  <a:gradFill>
                    <a:gsLst>
                      <a:gs pos="0">
                        <a:srgbClr val="FFFFFF"/>
                      </a:gs>
                      <a:gs pos="74000">
                        <a:srgbClr val="FFFFFF"/>
                      </a:gs>
                    </a:gsLst>
                    <a:lin ang="5400000" scaled="1"/>
                  </a:gradFill>
                  <a:latin typeface="Calibri" panose="020F0502020204030204"/>
                </a:endParaRPr>
              </a:p>
            </p:txBody>
          </p:sp>
          <p:pic>
            <p:nvPicPr>
              <p:cNvPr id="76" name="Picture 75" descr="http://dev.voxmobile.com/wp-content/uploads/2011/03/android_logo.png">
                <a:hlinkClick r:id="rId5"/>
              </p:cNvPr>
              <p:cNvPicPr>
                <a:picLocks noChangeAspect="1" noChangeArrowheads="1"/>
              </p:cNvPicPr>
              <p:nvPr/>
            </p:nvPicPr>
            <p:blipFill rotWithShape="1">
              <a:blip r:embed="rId6" cstate="print">
                <a:biLevel thresh="50000"/>
                <a:extLst>
                  <a:ext uri="{28A0092B-C50C-407E-A947-70E740481C1C}">
                    <a14:useLocalDpi xmlns:a14="http://schemas.microsoft.com/office/drawing/2010/main" val="0"/>
                  </a:ext>
                </a:extLst>
              </a:blip>
              <a:srcRect l="21197" r="20195"/>
              <a:stretch/>
            </p:blipFill>
            <p:spPr bwMode="auto">
              <a:xfrm>
                <a:off x="7321372" y="2316654"/>
                <a:ext cx="197228" cy="240737"/>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138"/>
              <p:cNvSpPr>
                <a:spLocks noEditPoints="1"/>
              </p:cNvSpPr>
              <p:nvPr/>
            </p:nvSpPr>
            <p:spPr bwMode="auto">
              <a:xfrm>
                <a:off x="7262704" y="2207459"/>
                <a:ext cx="309354" cy="470857"/>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FFFFFF"/>
              </a:solidFill>
              <a:ln>
                <a:noFill/>
              </a:ln>
            </p:spPr>
            <p:txBody>
              <a:bodyPr vert="horz" wrap="square" lIns="97011" tIns="48505" rIns="97011" bIns="48505" numCol="1" anchor="t" anchorCtr="0" compatLnSpc="1">
                <a:prstTxWarp prst="textNoShape">
                  <a:avLst/>
                </a:prstTxWarp>
              </a:bodyPr>
              <a:lstStyle/>
              <a:p>
                <a:pPr defTabSz="969626">
                  <a:defRPr/>
                </a:pPr>
                <a:endParaRPr lang="en-US" sz="2016" kern="0" dirty="0">
                  <a:gradFill>
                    <a:gsLst>
                      <a:gs pos="0">
                        <a:srgbClr val="FFFFFF"/>
                      </a:gs>
                      <a:gs pos="74000">
                        <a:srgbClr val="FFFFFF"/>
                      </a:gs>
                    </a:gsLst>
                    <a:lin ang="5400000" scaled="1"/>
                  </a:gradFill>
                  <a:latin typeface="Calibri" panose="020F0502020204030204"/>
                </a:endParaRPr>
              </a:p>
            </p:txBody>
          </p:sp>
          <p:pic>
            <p:nvPicPr>
              <p:cNvPr id="78" name="Picture 7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6839272" y="2337259"/>
                <a:ext cx="179436" cy="211258"/>
              </a:xfrm>
              <a:prstGeom prst="rect">
                <a:avLst/>
              </a:prstGeom>
            </p:spPr>
          </p:pic>
          <p:sp>
            <p:nvSpPr>
              <p:cNvPr id="79" name="Freeform 78"/>
              <p:cNvSpPr>
                <a:spLocks noEditPoints="1"/>
              </p:cNvSpPr>
              <p:nvPr/>
            </p:nvSpPr>
            <p:spPr bwMode="auto">
              <a:xfrm>
                <a:off x="6774345" y="2207459"/>
                <a:ext cx="309354" cy="470857"/>
              </a:xfrm>
              <a:custGeom>
                <a:avLst/>
                <a:gdLst>
                  <a:gd name="T0" fmla="*/ 427 w 463"/>
                  <a:gd name="T1" fmla="*/ 0 h 773"/>
                  <a:gd name="T2" fmla="*/ 42 w 463"/>
                  <a:gd name="T3" fmla="*/ 0 h 773"/>
                  <a:gd name="T4" fmla="*/ 0 w 463"/>
                  <a:gd name="T5" fmla="*/ 35 h 773"/>
                  <a:gd name="T6" fmla="*/ 0 w 463"/>
                  <a:gd name="T7" fmla="*/ 733 h 773"/>
                  <a:gd name="T8" fmla="*/ 42 w 463"/>
                  <a:gd name="T9" fmla="*/ 773 h 773"/>
                  <a:gd name="T10" fmla="*/ 427 w 463"/>
                  <a:gd name="T11" fmla="*/ 773 h 773"/>
                  <a:gd name="T12" fmla="*/ 463 w 463"/>
                  <a:gd name="T13" fmla="*/ 733 h 773"/>
                  <a:gd name="T14" fmla="*/ 463 w 463"/>
                  <a:gd name="T15" fmla="*/ 35 h 773"/>
                  <a:gd name="T16" fmla="*/ 427 w 463"/>
                  <a:gd name="T17" fmla="*/ 0 h 773"/>
                  <a:gd name="T18" fmla="*/ 152 w 463"/>
                  <a:gd name="T19" fmla="*/ 730 h 773"/>
                  <a:gd name="T20" fmla="*/ 139 w 463"/>
                  <a:gd name="T21" fmla="*/ 743 h 773"/>
                  <a:gd name="T22" fmla="*/ 112 w 463"/>
                  <a:gd name="T23" fmla="*/ 743 h 773"/>
                  <a:gd name="T24" fmla="*/ 99 w 463"/>
                  <a:gd name="T25" fmla="*/ 730 h 773"/>
                  <a:gd name="T26" fmla="*/ 99 w 463"/>
                  <a:gd name="T27" fmla="*/ 722 h 773"/>
                  <a:gd name="T28" fmla="*/ 112 w 463"/>
                  <a:gd name="T29" fmla="*/ 709 h 773"/>
                  <a:gd name="T30" fmla="*/ 139 w 463"/>
                  <a:gd name="T31" fmla="*/ 709 h 773"/>
                  <a:gd name="T32" fmla="*/ 152 w 463"/>
                  <a:gd name="T33" fmla="*/ 722 h 773"/>
                  <a:gd name="T34" fmla="*/ 152 w 463"/>
                  <a:gd name="T35" fmla="*/ 730 h 773"/>
                  <a:gd name="T36" fmla="*/ 263 w 463"/>
                  <a:gd name="T37" fmla="*/ 724 h 773"/>
                  <a:gd name="T38" fmla="*/ 247 w 463"/>
                  <a:gd name="T39" fmla="*/ 743 h 773"/>
                  <a:gd name="T40" fmla="*/ 219 w 463"/>
                  <a:gd name="T41" fmla="*/ 743 h 773"/>
                  <a:gd name="T42" fmla="*/ 202 w 463"/>
                  <a:gd name="T43" fmla="*/ 724 h 773"/>
                  <a:gd name="T44" fmla="*/ 202 w 463"/>
                  <a:gd name="T45" fmla="*/ 716 h 773"/>
                  <a:gd name="T46" fmla="*/ 219 w 463"/>
                  <a:gd name="T47" fmla="*/ 699 h 773"/>
                  <a:gd name="T48" fmla="*/ 247 w 463"/>
                  <a:gd name="T49" fmla="*/ 699 h 773"/>
                  <a:gd name="T50" fmla="*/ 263 w 463"/>
                  <a:gd name="T51" fmla="*/ 716 h 773"/>
                  <a:gd name="T52" fmla="*/ 263 w 463"/>
                  <a:gd name="T53" fmla="*/ 724 h 773"/>
                  <a:gd name="T54" fmla="*/ 366 w 463"/>
                  <a:gd name="T55" fmla="*/ 730 h 773"/>
                  <a:gd name="T56" fmla="*/ 354 w 463"/>
                  <a:gd name="T57" fmla="*/ 743 h 773"/>
                  <a:gd name="T58" fmla="*/ 326 w 463"/>
                  <a:gd name="T59" fmla="*/ 743 h 773"/>
                  <a:gd name="T60" fmla="*/ 314 w 463"/>
                  <a:gd name="T61" fmla="*/ 730 h 773"/>
                  <a:gd name="T62" fmla="*/ 314 w 463"/>
                  <a:gd name="T63" fmla="*/ 722 h 773"/>
                  <a:gd name="T64" fmla="*/ 326 w 463"/>
                  <a:gd name="T65" fmla="*/ 709 h 773"/>
                  <a:gd name="T66" fmla="*/ 354 w 463"/>
                  <a:gd name="T67" fmla="*/ 709 h 773"/>
                  <a:gd name="T68" fmla="*/ 366 w 463"/>
                  <a:gd name="T69" fmla="*/ 722 h 773"/>
                  <a:gd name="T70" fmla="*/ 366 w 463"/>
                  <a:gd name="T71" fmla="*/ 730 h 773"/>
                  <a:gd name="T72" fmla="*/ 417 w 463"/>
                  <a:gd name="T73" fmla="*/ 644 h 773"/>
                  <a:gd name="T74" fmla="*/ 394 w 463"/>
                  <a:gd name="T75" fmla="*/ 671 h 773"/>
                  <a:gd name="T76" fmla="*/ 74 w 463"/>
                  <a:gd name="T77" fmla="*/ 671 h 773"/>
                  <a:gd name="T78" fmla="*/ 49 w 463"/>
                  <a:gd name="T79" fmla="*/ 644 h 773"/>
                  <a:gd name="T80" fmla="*/ 49 w 463"/>
                  <a:gd name="T81" fmla="*/ 67 h 773"/>
                  <a:gd name="T82" fmla="*/ 74 w 463"/>
                  <a:gd name="T83" fmla="*/ 46 h 773"/>
                  <a:gd name="T84" fmla="*/ 394 w 463"/>
                  <a:gd name="T85" fmla="*/ 46 h 773"/>
                  <a:gd name="T86" fmla="*/ 417 w 463"/>
                  <a:gd name="T87" fmla="*/ 67 h 773"/>
                  <a:gd name="T88" fmla="*/ 417 w 463"/>
                  <a:gd name="T89" fmla="*/ 64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773">
                    <a:moveTo>
                      <a:pt x="427" y="0"/>
                    </a:moveTo>
                    <a:cubicBezTo>
                      <a:pt x="42" y="0"/>
                      <a:pt x="42" y="0"/>
                      <a:pt x="42" y="0"/>
                    </a:cubicBezTo>
                    <a:cubicBezTo>
                      <a:pt x="19" y="0"/>
                      <a:pt x="0" y="17"/>
                      <a:pt x="0" y="35"/>
                    </a:cubicBezTo>
                    <a:cubicBezTo>
                      <a:pt x="0" y="733"/>
                      <a:pt x="0" y="733"/>
                      <a:pt x="0" y="733"/>
                    </a:cubicBezTo>
                    <a:cubicBezTo>
                      <a:pt x="0" y="756"/>
                      <a:pt x="17" y="773"/>
                      <a:pt x="42" y="773"/>
                    </a:cubicBezTo>
                    <a:cubicBezTo>
                      <a:pt x="427" y="773"/>
                      <a:pt x="427" y="773"/>
                      <a:pt x="427" y="773"/>
                    </a:cubicBezTo>
                    <a:cubicBezTo>
                      <a:pt x="448" y="773"/>
                      <a:pt x="463" y="756"/>
                      <a:pt x="463" y="733"/>
                    </a:cubicBezTo>
                    <a:cubicBezTo>
                      <a:pt x="463" y="35"/>
                      <a:pt x="463" y="35"/>
                      <a:pt x="463" y="35"/>
                    </a:cubicBezTo>
                    <a:cubicBezTo>
                      <a:pt x="463" y="19"/>
                      <a:pt x="451" y="0"/>
                      <a:pt x="427" y="0"/>
                    </a:cubicBezTo>
                    <a:close/>
                    <a:moveTo>
                      <a:pt x="152" y="730"/>
                    </a:moveTo>
                    <a:cubicBezTo>
                      <a:pt x="152" y="737"/>
                      <a:pt x="146" y="743"/>
                      <a:pt x="139" y="743"/>
                    </a:cubicBezTo>
                    <a:cubicBezTo>
                      <a:pt x="112" y="743"/>
                      <a:pt x="112" y="743"/>
                      <a:pt x="112" y="743"/>
                    </a:cubicBezTo>
                    <a:cubicBezTo>
                      <a:pt x="106" y="743"/>
                      <a:pt x="99" y="737"/>
                      <a:pt x="99" y="730"/>
                    </a:cubicBezTo>
                    <a:cubicBezTo>
                      <a:pt x="99" y="722"/>
                      <a:pt x="99" y="722"/>
                      <a:pt x="99" y="722"/>
                    </a:cubicBezTo>
                    <a:cubicBezTo>
                      <a:pt x="99" y="714"/>
                      <a:pt x="106" y="709"/>
                      <a:pt x="112" y="709"/>
                    </a:cubicBezTo>
                    <a:cubicBezTo>
                      <a:pt x="139" y="709"/>
                      <a:pt x="139" y="709"/>
                      <a:pt x="139" y="709"/>
                    </a:cubicBezTo>
                    <a:cubicBezTo>
                      <a:pt x="146" y="709"/>
                      <a:pt x="152" y="714"/>
                      <a:pt x="152" y="722"/>
                    </a:cubicBezTo>
                    <a:cubicBezTo>
                      <a:pt x="152" y="730"/>
                      <a:pt x="152" y="730"/>
                      <a:pt x="152" y="730"/>
                    </a:cubicBezTo>
                    <a:close/>
                    <a:moveTo>
                      <a:pt x="263" y="724"/>
                    </a:moveTo>
                    <a:cubicBezTo>
                      <a:pt x="263" y="735"/>
                      <a:pt x="255" y="743"/>
                      <a:pt x="247" y="743"/>
                    </a:cubicBezTo>
                    <a:cubicBezTo>
                      <a:pt x="219" y="743"/>
                      <a:pt x="219" y="743"/>
                      <a:pt x="219" y="743"/>
                    </a:cubicBezTo>
                    <a:cubicBezTo>
                      <a:pt x="211" y="743"/>
                      <a:pt x="202" y="735"/>
                      <a:pt x="202" y="724"/>
                    </a:cubicBezTo>
                    <a:cubicBezTo>
                      <a:pt x="202" y="716"/>
                      <a:pt x="202" y="716"/>
                      <a:pt x="202" y="716"/>
                    </a:cubicBezTo>
                    <a:cubicBezTo>
                      <a:pt x="202" y="705"/>
                      <a:pt x="209" y="699"/>
                      <a:pt x="219" y="699"/>
                    </a:cubicBezTo>
                    <a:cubicBezTo>
                      <a:pt x="247" y="699"/>
                      <a:pt x="247" y="699"/>
                      <a:pt x="247" y="699"/>
                    </a:cubicBezTo>
                    <a:cubicBezTo>
                      <a:pt x="255" y="699"/>
                      <a:pt x="263" y="705"/>
                      <a:pt x="263" y="716"/>
                    </a:cubicBezTo>
                    <a:cubicBezTo>
                      <a:pt x="263" y="724"/>
                      <a:pt x="263" y="724"/>
                      <a:pt x="263" y="724"/>
                    </a:cubicBezTo>
                    <a:close/>
                    <a:moveTo>
                      <a:pt x="366" y="730"/>
                    </a:moveTo>
                    <a:cubicBezTo>
                      <a:pt x="366" y="737"/>
                      <a:pt x="360" y="743"/>
                      <a:pt x="354" y="743"/>
                    </a:cubicBezTo>
                    <a:cubicBezTo>
                      <a:pt x="326" y="743"/>
                      <a:pt x="326" y="743"/>
                      <a:pt x="326" y="743"/>
                    </a:cubicBezTo>
                    <a:cubicBezTo>
                      <a:pt x="320" y="743"/>
                      <a:pt x="314" y="737"/>
                      <a:pt x="314" y="730"/>
                    </a:cubicBezTo>
                    <a:cubicBezTo>
                      <a:pt x="314" y="722"/>
                      <a:pt x="314" y="722"/>
                      <a:pt x="314" y="722"/>
                    </a:cubicBezTo>
                    <a:cubicBezTo>
                      <a:pt x="314" y="714"/>
                      <a:pt x="320" y="709"/>
                      <a:pt x="326" y="709"/>
                    </a:cubicBezTo>
                    <a:cubicBezTo>
                      <a:pt x="354" y="709"/>
                      <a:pt x="354" y="709"/>
                      <a:pt x="354" y="709"/>
                    </a:cubicBezTo>
                    <a:cubicBezTo>
                      <a:pt x="360" y="709"/>
                      <a:pt x="366" y="714"/>
                      <a:pt x="366" y="722"/>
                    </a:cubicBezTo>
                    <a:cubicBezTo>
                      <a:pt x="366" y="730"/>
                      <a:pt x="366" y="730"/>
                      <a:pt x="366" y="730"/>
                    </a:cubicBezTo>
                    <a:close/>
                    <a:moveTo>
                      <a:pt x="417" y="644"/>
                    </a:moveTo>
                    <a:cubicBezTo>
                      <a:pt x="417" y="657"/>
                      <a:pt x="409" y="671"/>
                      <a:pt x="394" y="671"/>
                    </a:cubicBezTo>
                    <a:cubicBezTo>
                      <a:pt x="74" y="671"/>
                      <a:pt x="74" y="671"/>
                      <a:pt x="74" y="671"/>
                    </a:cubicBezTo>
                    <a:cubicBezTo>
                      <a:pt x="59" y="671"/>
                      <a:pt x="49" y="659"/>
                      <a:pt x="49" y="644"/>
                    </a:cubicBezTo>
                    <a:cubicBezTo>
                      <a:pt x="49" y="67"/>
                      <a:pt x="49" y="67"/>
                      <a:pt x="49" y="67"/>
                    </a:cubicBezTo>
                    <a:cubicBezTo>
                      <a:pt x="49" y="50"/>
                      <a:pt x="61" y="46"/>
                      <a:pt x="74" y="46"/>
                    </a:cubicBezTo>
                    <a:cubicBezTo>
                      <a:pt x="394" y="46"/>
                      <a:pt x="394" y="46"/>
                      <a:pt x="394" y="46"/>
                    </a:cubicBezTo>
                    <a:cubicBezTo>
                      <a:pt x="404" y="46"/>
                      <a:pt x="417" y="48"/>
                      <a:pt x="417" y="67"/>
                    </a:cubicBezTo>
                    <a:cubicBezTo>
                      <a:pt x="417" y="644"/>
                      <a:pt x="417" y="644"/>
                      <a:pt x="417" y="644"/>
                    </a:cubicBezTo>
                    <a:close/>
                  </a:path>
                </a:pathLst>
              </a:custGeom>
              <a:solidFill>
                <a:srgbClr val="FFFFFF"/>
              </a:solidFill>
              <a:ln>
                <a:noFill/>
              </a:ln>
            </p:spPr>
            <p:txBody>
              <a:bodyPr vert="horz" wrap="square" lIns="97011" tIns="48505" rIns="97011" bIns="48505" numCol="1" anchor="t" anchorCtr="0" compatLnSpc="1">
                <a:prstTxWarp prst="textNoShape">
                  <a:avLst/>
                </a:prstTxWarp>
              </a:bodyPr>
              <a:lstStyle/>
              <a:p>
                <a:pPr defTabSz="969626">
                  <a:defRPr/>
                </a:pPr>
                <a:endParaRPr lang="en-US" sz="2016" kern="0" dirty="0">
                  <a:gradFill>
                    <a:gsLst>
                      <a:gs pos="0">
                        <a:srgbClr val="FFFFFF"/>
                      </a:gs>
                      <a:gs pos="74000">
                        <a:srgbClr val="FFFFFF"/>
                      </a:gs>
                    </a:gsLst>
                    <a:lin ang="5400000" scaled="1"/>
                  </a:gradFill>
                  <a:latin typeface="Calibri" panose="020F0502020204030204"/>
                </a:endParaRPr>
              </a:p>
            </p:txBody>
          </p:sp>
        </p:grpSp>
        <p:pic>
          <p:nvPicPr>
            <p:cNvPr id="73" name="Picture 2" descr="http://files.softicons.com/download/web-icons/html5-icons-by-w3c/png/512/HTML5_Black_Logo.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45824" y="2928964"/>
              <a:ext cx="1101791" cy="1101791"/>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TextBox 79"/>
          <p:cNvSpPr txBox="1"/>
          <p:nvPr/>
        </p:nvSpPr>
        <p:spPr>
          <a:xfrm>
            <a:off x="4203137" y="2737125"/>
            <a:ext cx="7806299" cy="563231"/>
          </a:xfrm>
          <a:prstGeom prst="rect">
            <a:avLst/>
          </a:prstGeom>
          <a:noFill/>
        </p:spPr>
        <p:txBody>
          <a:bodyPr wrap="square" rtlCol="0">
            <a:spAutoFit/>
          </a:bodyPr>
          <a:lstStyle/>
          <a:p>
            <a:pPr defTabSz="932597"/>
            <a:r>
              <a:rPr lang="en-US" sz="1224" dirty="0">
                <a:gradFill>
                  <a:gsLst>
                    <a:gs pos="0">
                      <a:srgbClr val="FFFFFF"/>
                    </a:gs>
                    <a:gs pos="74000">
                      <a:srgbClr val="FFFFFF"/>
                    </a:gs>
                  </a:gsLst>
                  <a:lin ang="5400000" scaled="1"/>
                </a:gradFill>
                <a:latin typeface="Segoe UI Light"/>
              </a:rPr>
              <a:t>https</a:t>
            </a:r>
            <a:r>
              <a:rPr lang="en-US" sz="1224" dirty="0" smtClean="0">
                <a:gradFill>
                  <a:gsLst>
                    <a:gs pos="0">
                      <a:srgbClr val="FFFFFF"/>
                    </a:gs>
                    <a:gs pos="74000">
                      <a:srgbClr val="FFFFFF"/>
                    </a:gs>
                  </a:gsLst>
                  <a:lin ang="5400000" scaled="1"/>
                </a:gradFill>
                <a:latin typeface="Segoe UI Light"/>
              </a:rPr>
              <a:t>://contoso.com/GPService/Tenants(DefaultTenant)Companies(contoso)/inventory/items(100XLG)</a:t>
            </a:r>
            <a:endParaRPr lang="en-US" sz="1224" dirty="0">
              <a:gradFill>
                <a:gsLst>
                  <a:gs pos="0">
                    <a:srgbClr val="FFFFFF"/>
                  </a:gs>
                  <a:gs pos="74000">
                    <a:srgbClr val="FFFFFF"/>
                  </a:gs>
                </a:gsLst>
                <a:lin ang="5400000" scaled="1"/>
              </a:gradFill>
              <a:latin typeface="Segoe UI Light"/>
            </a:endParaRPr>
          </a:p>
          <a:p>
            <a:pPr defTabSz="932597"/>
            <a:endParaRPr lang="en-US" sz="1836" dirty="0">
              <a:gradFill>
                <a:gsLst>
                  <a:gs pos="0">
                    <a:srgbClr val="FFFFFF"/>
                  </a:gs>
                  <a:gs pos="74000">
                    <a:srgbClr val="FFFFFF"/>
                  </a:gs>
                </a:gsLst>
                <a:lin ang="5400000" scaled="1"/>
              </a:gradFill>
              <a:latin typeface="Calibri" panose="020F0502020204030204"/>
            </a:endParaRPr>
          </a:p>
        </p:txBody>
      </p:sp>
      <p:pic>
        <p:nvPicPr>
          <p:cNvPr id="81" name="Picture 80"/>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9677295" y="5929887"/>
            <a:ext cx="2442139" cy="588216"/>
          </a:xfrm>
          <a:prstGeom prst="rect">
            <a:avLst/>
          </a:prstGeom>
        </p:spPr>
      </p:pic>
      <p:grpSp>
        <p:nvGrpSpPr>
          <p:cNvPr id="82" name="Group 81"/>
          <p:cNvGrpSpPr/>
          <p:nvPr/>
        </p:nvGrpSpPr>
        <p:grpSpPr>
          <a:xfrm>
            <a:off x="3456773" y="5204597"/>
            <a:ext cx="3048325" cy="1154399"/>
            <a:chOff x="4408236" y="5258116"/>
            <a:chExt cx="2988825" cy="1131866"/>
          </a:xfrm>
        </p:grpSpPr>
        <p:sp>
          <p:nvSpPr>
            <p:cNvPr id="83" name="TextBox 82"/>
            <p:cNvSpPr txBox="1"/>
            <p:nvPr/>
          </p:nvSpPr>
          <p:spPr>
            <a:xfrm>
              <a:off x="4408236" y="5711002"/>
              <a:ext cx="2988825" cy="678980"/>
            </a:xfrm>
            <a:prstGeom prst="rect">
              <a:avLst/>
            </a:prstGeom>
            <a:noFill/>
          </p:spPr>
          <p:txBody>
            <a:bodyPr wrap="square" lIns="0" tIns="0" rIns="0" bIns="0" rtlCol="0">
              <a:spAutoFit/>
            </a:bodyPr>
            <a:lstStyle/>
            <a:p>
              <a:pPr defTabSz="932144">
                <a:lnSpc>
                  <a:spcPts val="1836"/>
                </a:lnSpc>
              </a:pPr>
              <a:r>
                <a:rPr lang="en-US" sz="1836"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Operation </a:t>
              </a:r>
              <a:r>
                <a:rPr lang="en-US" sz="1836"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security</a:t>
              </a:r>
              <a:endParaRPr lang="en-US" sz="1836" b="1"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a:p>
              <a:pPr defTabSz="932144">
                <a:lnSpc>
                  <a:spcPts val="1836"/>
                </a:lnSpc>
              </a:pP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Managed within the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Microsoft Dynamics GP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application just like forms and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reports</a:t>
              </a:r>
              <a:endPar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p:txBody>
        </p:sp>
        <p:pic>
          <p:nvPicPr>
            <p:cNvPr id="84" name="Picture 4" descr="C:\Users\kevinrac\AppData\Local\MetroStyleAddIn\Icons\MS Dynamics.wmf"/>
            <p:cNvPicPr>
              <a:picLocks noChangeAspect="1" noChangeArrowheads="1"/>
            </p:cNvPicPr>
            <p:nvPr/>
          </p:nvPicPr>
          <p:blipFill>
            <a:blip r:embed="rId11" cstate="print">
              <a:lum/>
              <a:extLst>
                <a:ext uri="{28A0092B-C50C-407E-A947-70E740481C1C}">
                  <a14:useLocalDpi xmlns:a14="http://schemas.microsoft.com/office/drawing/2010/main" val="0"/>
                </a:ext>
              </a:extLst>
            </a:blip>
            <a:srcRect/>
            <a:stretch>
              <a:fillRect/>
            </a:stretch>
          </p:blipFill>
          <p:spPr bwMode="auto">
            <a:xfrm>
              <a:off x="4486000" y="5258116"/>
              <a:ext cx="675426" cy="6389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p:cNvGrpSpPr/>
          <p:nvPr/>
        </p:nvGrpSpPr>
        <p:grpSpPr>
          <a:xfrm>
            <a:off x="380653" y="1849844"/>
            <a:ext cx="2429998" cy="942439"/>
            <a:chOff x="8205295" y="5228715"/>
            <a:chExt cx="2382567" cy="924044"/>
          </a:xfrm>
        </p:grpSpPr>
        <p:grpSp>
          <p:nvGrpSpPr>
            <p:cNvPr id="86" name="Group 85"/>
            <p:cNvGrpSpPr/>
            <p:nvPr/>
          </p:nvGrpSpPr>
          <p:grpSpPr bwMode="black">
            <a:xfrm>
              <a:off x="9836179" y="5256954"/>
              <a:ext cx="751683" cy="811138"/>
              <a:chOff x="3422650" y="3455712"/>
              <a:chExt cx="533400" cy="560663"/>
            </a:xfrm>
            <a:solidFill>
              <a:srgbClr val="FFFFFF"/>
            </a:solidFill>
          </p:grpSpPr>
          <p:sp>
            <p:nvSpPr>
              <p:cNvPr id="89" name="Freeform 82"/>
              <p:cNvSpPr>
                <a:spLocks noEditPoints="1"/>
              </p:cNvSpPr>
              <p:nvPr/>
            </p:nvSpPr>
            <p:spPr bwMode="black">
              <a:xfrm>
                <a:off x="3422650" y="3455712"/>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0"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grpSp>
        <p:sp>
          <p:nvSpPr>
            <p:cNvPr id="87" name="TextBox 86"/>
            <p:cNvSpPr txBox="1"/>
            <p:nvPr/>
          </p:nvSpPr>
          <p:spPr>
            <a:xfrm>
              <a:off x="8288152" y="5228715"/>
              <a:ext cx="1899974" cy="230832"/>
            </a:xfrm>
            <a:prstGeom prst="rect">
              <a:avLst/>
            </a:prstGeom>
            <a:noFill/>
          </p:spPr>
          <p:txBody>
            <a:bodyPr wrap="square" lIns="0" tIns="0" rIns="0" bIns="0" rtlCol="0">
              <a:spAutoFit/>
            </a:bodyPr>
            <a:lstStyle/>
            <a:p>
              <a:pPr defTabSz="931870">
                <a:lnSpc>
                  <a:spcPts val="1836"/>
                </a:lnSpc>
              </a:pPr>
              <a:r>
                <a:rPr lang="en-US" sz="1632"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Scalable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d</a:t>
              </a:r>
              <a:r>
                <a:rPr lang="en-US" sz="1428"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eployment</a:t>
              </a:r>
              <a:endParaRPr lang="en-US" sz="1428" dirty="0">
                <a:gradFill>
                  <a:gsLst>
                    <a:gs pos="0">
                      <a:srgbClr val="FFFFFF"/>
                    </a:gs>
                    <a:gs pos="74000">
                      <a:srgbClr val="FFFFFF"/>
                    </a:gs>
                  </a:gsLst>
                  <a:lin ang="5400000" scaled="1"/>
                </a:gradFill>
                <a:latin typeface="Calibri" panose="020F0502020204030204"/>
                <a:cs typeface="Segoe UI" pitchFamily="34" charset="0"/>
              </a:endParaRPr>
            </a:p>
          </p:txBody>
        </p:sp>
        <p:sp>
          <p:nvSpPr>
            <p:cNvPr id="88" name="TextBox 87"/>
            <p:cNvSpPr txBox="1"/>
            <p:nvPr/>
          </p:nvSpPr>
          <p:spPr>
            <a:xfrm>
              <a:off x="8205295" y="5401207"/>
              <a:ext cx="1614408" cy="751552"/>
            </a:xfrm>
            <a:prstGeom prst="rect">
              <a:avLst/>
            </a:prstGeom>
            <a:noFill/>
          </p:spPr>
          <p:txBody>
            <a:bodyPr wrap="square" rtlCol="0">
              <a:spAutoFit/>
            </a:bodyPr>
            <a:lstStyle/>
            <a:p>
              <a:pPr defTabSz="932597"/>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models fit</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any sized organization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needs</a:t>
              </a:r>
              <a:endParaRPr lang="en-US" sz="1428" dirty="0">
                <a:gradFill>
                  <a:gsLst>
                    <a:gs pos="0">
                      <a:srgbClr val="FFFFFF"/>
                    </a:gs>
                    <a:gs pos="74000">
                      <a:srgbClr val="FFFFFF"/>
                    </a:gs>
                  </a:gsLst>
                  <a:lin ang="5400000" scaled="1"/>
                </a:gradFill>
                <a:latin typeface="Calibri" panose="020F0502020204030204"/>
              </a:endParaRPr>
            </a:p>
          </p:txBody>
        </p:sp>
      </p:grpSp>
      <p:grpSp>
        <p:nvGrpSpPr>
          <p:cNvPr id="91" name="Group 90"/>
          <p:cNvGrpSpPr/>
          <p:nvPr/>
        </p:nvGrpSpPr>
        <p:grpSpPr>
          <a:xfrm>
            <a:off x="7152917" y="5181291"/>
            <a:ext cx="1790003" cy="1246787"/>
            <a:chOff x="9788432" y="2428099"/>
            <a:chExt cx="1755064" cy="1222451"/>
          </a:xfrm>
        </p:grpSpPr>
        <p:sp>
          <p:nvSpPr>
            <p:cNvPr id="92" name="TextBox 91"/>
            <p:cNvSpPr txBox="1"/>
            <p:nvPr/>
          </p:nvSpPr>
          <p:spPr>
            <a:xfrm>
              <a:off x="9788432" y="2428099"/>
              <a:ext cx="1755064" cy="1222451"/>
            </a:xfrm>
            <a:prstGeom prst="rect">
              <a:avLst/>
            </a:prstGeom>
            <a:noFill/>
          </p:spPr>
          <p:txBody>
            <a:bodyPr wrap="square" rtlCol="0">
              <a:spAutoFit/>
            </a:bodyPr>
            <a:lstStyle/>
            <a:p>
              <a:pPr defTabSz="932597"/>
              <a:r>
                <a:rPr lang="en-US" sz="1632"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Discovery </a:t>
              </a:r>
              <a:endPar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endParaRPr>
            </a:p>
            <a:p>
              <a:pPr defTabSz="932597"/>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operations </a:t>
              </a:r>
            </a:p>
            <a:p>
              <a:pPr defTabSz="932597"/>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inform you of available operations and their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syntax</a:t>
              </a:r>
              <a:endParaRPr lang="en-US" sz="1836" b="1" dirty="0">
                <a:gradFill>
                  <a:gsLst>
                    <a:gs pos="0">
                      <a:srgbClr val="FFFFFF"/>
                    </a:gs>
                    <a:gs pos="74000">
                      <a:srgbClr val="FFFFFF"/>
                    </a:gs>
                  </a:gsLst>
                  <a:lin ang="5400000" scaled="1"/>
                </a:gradFill>
                <a:latin typeface="Calibri" panose="020F0502020204030204"/>
              </a:endParaRPr>
            </a:p>
          </p:txBody>
        </p:sp>
        <p:grpSp>
          <p:nvGrpSpPr>
            <p:cNvPr id="93" name="Group 92"/>
            <p:cNvGrpSpPr/>
            <p:nvPr/>
          </p:nvGrpSpPr>
          <p:grpSpPr bwMode="black">
            <a:xfrm>
              <a:off x="10825888" y="2491371"/>
              <a:ext cx="376909" cy="604706"/>
              <a:chOff x="8920162" y="3943878"/>
              <a:chExt cx="419101" cy="889001"/>
            </a:xfrm>
            <a:solidFill>
              <a:srgbClr val="FFFFFF"/>
            </a:solidFill>
          </p:grpSpPr>
          <p:sp>
            <p:nvSpPr>
              <p:cNvPr id="94" name="Oval 16"/>
              <p:cNvSpPr>
                <a:spLocks noChangeArrowheads="1"/>
              </p:cNvSpPr>
              <p:nvPr/>
            </p:nvSpPr>
            <p:spPr bwMode="black">
              <a:xfrm>
                <a:off x="9148762" y="3943878"/>
                <a:ext cx="149225" cy="146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5" name="Freeform 17"/>
              <p:cNvSpPr>
                <a:spLocks/>
              </p:cNvSpPr>
              <p:nvPr/>
            </p:nvSpPr>
            <p:spPr bwMode="black">
              <a:xfrm>
                <a:off x="9017000" y="4123266"/>
                <a:ext cx="322263" cy="709613"/>
              </a:xfrm>
              <a:custGeom>
                <a:avLst/>
                <a:gdLst>
                  <a:gd name="T0" fmla="*/ 76 w 86"/>
                  <a:gd name="T1" fmla="*/ 0 h 189"/>
                  <a:gd name="T2" fmla="*/ 80 w 86"/>
                  <a:gd name="T3" fmla="*/ 3 h 189"/>
                  <a:gd name="T4" fmla="*/ 83 w 86"/>
                  <a:gd name="T5" fmla="*/ 11 h 189"/>
                  <a:gd name="T6" fmla="*/ 78 w 86"/>
                  <a:gd name="T7" fmla="*/ 21 h 189"/>
                  <a:gd name="T8" fmla="*/ 44 w 86"/>
                  <a:gd name="T9" fmla="*/ 47 h 189"/>
                  <a:gd name="T10" fmla="*/ 39 w 86"/>
                  <a:gd name="T11" fmla="*/ 50 h 189"/>
                  <a:gd name="T12" fmla="*/ 39 w 86"/>
                  <a:gd name="T13" fmla="*/ 81 h 189"/>
                  <a:gd name="T14" fmla="*/ 2 w 86"/>
                  <a:gd name="T15" fmla="*/ 173 h 189"/>
                  <a:gd name="T16" fmla="*/ 9 w 86"/>
                  <a:gd name="T17" fmla="*/ 188 h 189"/>
                  <a:gd name="T18" fmla="*/ 13 w 86"/>
                  <a:gd name="T19" fmla="*/ 189 h 189"/>
                  <a:gd name="T20" fmla="*/ 24 w 86"/>
                  <a:gd name="T21" fmla="*/ 181 h 189"/>
                  <a:gd name="T22" fmla="*/ 63 w 86"/>
                  <a:gd name="T23" fmla="*/ 83 h 189"/>
                  <a:gd name="T24" fmla="*/ 63 w 86"/>
                  <a:gd name="T25" fmla="*/ 177 h 189"/>
                  <a:gd name="T26" fmla="*/ 74 w 86"/>
                  <a:gd name="T27" fmla="*/ 189 h 189"/>
                  <a:gd name="T28" fmla="*/ 86 w 86"/>
                  <a:gd name="T29" fmla="*/ 177 h 189"/>
                  <a:gd name="T30" fmla="*/ 86 w 86"/>
                  <a:gd name="T31" fmla="*/ 72 h 189"/>
                  <a:gd name="T32" fmla="*/ 86 w 86"/>
                  <a:gd name="T33" fmla="*/ 17 h 189"/>
                  <a:gd name="T34" fmla="*/ 76 w 86"/>
                  <a:gd name="T3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89">
                    <a:moveTo>
                      <a:pt x="76" y="0"/>
                    </a:moveTo>
                    <a:cubicBezTo>
                      <a:pt x="78" y="1"/>
                      <a:pt x="79" y="2"/>
                      <a:pt x="80" y="3"/>
                    </a:cubicBezTo>
                    <a:cubicBezTo>
                      <a:pt x="82" y="6"/>
                      <a:pt x="83" y="8"/>
                      <a:pt x="83" y="11"/>
                    </a:cubicBezTo>
                    <a:cubicBezTo>
                      <a:pt x="83" y="15"/>
                      <a:pt x="81" y="18"/>
                      <a:pt x="78" y="21"/>
                    </a:cubicBezTo>
                    <a:cubicBezTo>
                      <a:pt x="44" y="47"/>
                      <a:pt x="44" y="47"/>
                      <a:pt x="44" y="47"/>
                    </a:cubicBezTo>
                    <a:cubicBezTo>
                      <a:pt x="42" y="49"/>
                      <a:pt x="40" y="49"/>
                      <a:pt x="39" y="50"/>
                    </a:cubicBezTo>
                    <a:cubicBezTo>
                      <a:pt x="39" y="81"/>
                      <a:pt x="39" y="81"/>
                      <a:pt x="39" y="81"/>
                    </a:cubicBezTo>
                    <a:cubicBezTo>
                      <a:pt x="2" y="173"/>
                      <a:pt x="2" y="173"/>
                      <a:pt x="2" y="173"/>
                    </a:cubicBezTo>
                    <a:cubicBezTo>
                      <a:pt x="0" y="179"/>
                      <a:pt x="3" y="186"/>
                      <a:pt x="9" y="188"/>
                    </a:cubicBezTo>
                    <a:cubicBezTo>
                      <a:pt x="10" y="189"/>
                      <a:pt x="12" y="189"/>
                      <a:pt x="13" y="189"/>
                    </a:cubicBezTo>
                    <a:cubicBezTo>
                      <a:pt x="18" y="189"/>
                      <a:pt x="22" y="186"/>
                      <a:pt x="24" y="181"/>
                    </a:cubicBezTo>
                    <a:cubicBezTo>
                      <a:pt x="63" y="83"/>
                      <a:pt x="63" y="83"/>
                      <a:pt x="63" y="83"/>
                    </a:cubicBezTo>
                    <a:cubicBezTo>
                      <a:pt x="63" y="177"/>
                      <a:pt x="63" y="177"/>
                      <a:pt x="63" y="177"/>
                    </a:cubicBezTo>
                    <a:cubicBezTo>
                      <a:pt x="63" y="184"/>
                      <a:pt x="68" y="189"/>
                      <a:pt x="74" y="189"/>
                    </a:cubicBezTo>
                    <a:cubicBezTo>
                      <a:pt x="81" y="189"/>
                      <a:pt x="86" y="184"/>
                      <a:pt x="86" y="177"/>
                    </a:cubicBezTo>
                    <a:cubicBezTo>
                      <a:pt x="86" y="72"/>
                      <a:pt x="86" y="72"/>
                      <a:pt x="86" y="72"/>
                    </a:cubicBezTo>
                    <a:cubicBezTo>
                      <a:pt x="86" y="17"/>
                      <a:pt x="86" y="17"/>
                      <a:pt x="86" y="17"/>
                    </a:cubicBezTo>
                    <a:cubicBezTo>
                      <a:pt x="86" y="8"/>
                      <a:pt x="83" y="2"/>
                      <a:pt x="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6" name="Freeform 18"/>
              <p:cNvSpPr>
                <a:spLocks/>
              </p:cNvSpPr>
              <p:nvPr/>
            </p:nvSpPr>
            <p:spPr bwMode="black">
              <a:xfrm>
                <a:off x="9051925" y="4089928"/>
                <a:ext cx="265113" cy="206375"/>
              </a:xfrm>
              <a:custGeom>
                <a:avLst/>
                <a:gdLst>
                  <a:gd name="T0" fmla="*/ 30 w 71"/>
                  <a:gd name="T1" fmla="*/ 33 h 55"/>
                  <a:gd name="T2" fmla="*/ 18 w 71"/>
                  <a:gd name="T3" fmla="*/ 6 h 55"/>
                  <a:gd name="T4" fmla="*/ 6 w 71"/>
                  <a:gd name="T5" fmla="*/ 2 h 55"/>
                  <a:gd name="T6" fmla="*/ 2 w 71"/>
                  <a:gd name="T7" fmla="*/ 14 h 55"/>
                  <a:gd name="T8" fmla="*/ 20 w 71"/>
                  <a:gd name="T9" fmla="*/ 50 h 55"/>
                  <a:gd name="T10" fmla="*/ 25 w 71"/>
                  <a:gd name="T11" fmla="*/ 55 h 55"/>
                  <a:gd name="T12" fmla="*/ 27 w 71"/>
                  <a:gd name="T13" fmla="*/ 55 h 55"/>
                  <a:gd name="T14" fmla="*/ 33 w 71"/>
                  <a:gd name="T15" fmla="*/ 53 h 55"/>
                  <a:gd name="T16" fmla="*/ 67 w 71"/>
                  <a:gd name="T17" fmla="*/ 27 h 55"/>
                  <a:gd name="T18" fmla="*/ 69 w 71"/>
                  <a:gd name="T19" fmla="*/ 15 h 55"/>
                  <a:gd name="T20" fmla="*/ 56 w 71"/>
                  <a:gd name="T21" fmla="*/ 13 h 55"/>
                  <a:gd name="T22" fmla="*/ 30 w 71"/>
                  <a:gd name="T23"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5">
                    <a:moveTo>
                      <a:pt x="30" y="33"/>
                    </a:moveTo>
                    <a:cubicBezTo>
                      <a:pt x="18" y="6"/>
                      <a:pt x="18" y="6"/>
                      <a:pt x="18" y="6"/>
                    </a:cubicBezTo>
                    <a:cubicBezTo>
                      <a:pt x="16" y="2"/>
                      <a:pt x="10" y="0"/>
                      <a:pt x="6" y="2"/>
                    </a:cubicBezTo>
                    <a:cubicBezTo>
                      <a:pt x="2" y="4"/>
                      <a:pt x="0" y="10"/>
                      <a:pt x="2" y="14"/>
                    </a:cubicBezTo>
                    <a:cubicBezTo>
                      <a:pt x="20" y="50"/>
                      <a:pt x="20" y="50"/>
                      <a:pt x="20" y="50"/>
                    </a:cubicBezTo>
                    <a:cubicBezTo>
                      <a:pt x="21" y="53"/>
                      <a:pt x="23" y="54"/>
                      <a:pt x="25" y="55"/>
                    </a:cubicBezTo>
                    <a:cubicBezTo>
                      <a:pt x="26" y="55"/>
                      <a:pt x="27" y="55"/>
                      <a:pt x="27" y="55"/>
                    </a:cubicBezTo>
                    <a:cubicBezTo>
                      <a:pt x="29" y="55"/>
                      <a:pt x="31" y="55"/>
                      <a:pt x="33" y="53"/>
                    </a:cubicBezTo>
                    <a:cubicBezTo>
                      <a:pt x="67" y="27"/>
                      <a:pt x="67" y="27"/>
                      <a:pt x="67" y="27"/>
                    </a:cubicBezTo>
                    <a:cubicBezTo>
                      <a:pt x="71" y="24"/>
                      <a:pt x="71" y="18"/>
                      <a:pt x="69" y="15"/>
                    </a:cubicBezTo>
                    <a:cubicBezTo>
                      <a:pt x="66" y="11"/>
                      <a:pt x="60" y="10"/>
                      <a:pt x="56" y="13"/>
                    </a:cubicBezTo>
                    <a:lnTo>
                      <a:pt x="3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7" name="Freeform 19"/>
              <p:cNvSpPr>
                <a:spLocks/>
              </p:cNvSpPr>
              <p:nvPr/>
            </p:nvSpPr>
            <p:spPr bwMode="black">
              <a:xfrm>
                <a:off x="8953500" y="3958166"/>
                <a:ext cx="90488" cy="165100"/>
              </a:xfrm>
              <a:custGeom>
                <a:avLst/>
                <a:gdLst>
                  <a:gd name="T0" fmla="*/ 24 w 24"/>
                  <a:gd name="T1" fmla="*/ 27 h 44"/>
                  <a:gd name="T2" fmla="*/ 24 w 24"/>
                  <a:gd name="T3" fmla="*/ 17 h 44"/>
                  <a:gd name="T4" fmla="*/ 24 w 24"/>
                  <a:gd name="T5" fmla="*/ 16 h 44"/>
                  <a:gd name="T6" fmla="*/ 0 w 24"/>
                  <a:gd name="T7" fmla="*/ 0 h 44"/>
                  <a:gd name="T8" fmla="*/ 0 w 24"/>
                  <a:gd name="T9" fmla="*/ 44 h 44"/>
                  <a:gd name="T10" fmla="*/ 24 w 24"/>
                  <a:gd name="T11" fmla="*/ 28 h 44"/>
                  <a:gd name="T12" fmla="*/ 24 w 24"/>
                  <a:gd name="T13" fmla="*/ 27 h 44"/>
                </a:gdLst>
                <a:ahLst/>
                <a:cxnLst>
                  <a:cxn ang="0">
                    <a:pos x="T0" y="T1"/>
                  </a:cxn>
                  <a:cxn ang="0">
                    <a:pos x="T2" y="T3"/>
                  </a:cxn>
                  <a:cxn ang="0">
                    <a:pos x="T4" y="T5"/>
                  </a:cxn>
                  <a:cxn ang="0">
                    <a:pos x="T6" y="T7"/>
                  </a:cxn>
                  <a:cxn ang="0">
                    <a:pos x="T8" y="T9"/>
                  </a:cxn>
                  <a:cxn ang="0">
                    <a:pos x="T10" y="T11"/>
                  </a:cxn>
                  <a:cxn ang="0">
                    <a:pos x="T12" y="T13"/>
                  </a:cxn>
                </a:cxnLst>
                <a:rect l="0" t="0" r="r" b="b"/>
                <a:pathLst>
                  <a:path w="24" h="44">
                    <a:moveTo>
                      <a:pt x="24" y="27"/>
                    </a:moveTo>
                    <a:cubicBezTo>
                      <a:pt x="24" y="17"/>
                      <a:pt x="24" y="17"/>
                      <a:pt x="24" y="17"/>
                    </a:cubicBezTo>
                    <a:cubicBezTo>
                      <a:pt x="24" y="16"/>
                      <a:pt x="24" y="16"/>
                      <a:pt x="24" y="16"/>
                    </a:cubicBezTo>
                    <a:cubicBezTo>
                      <a:pt x="0" y="0"/>
                      <a:pt x="0" y="0"/>
                      <a:pt x="0" y="0"/>
                    </a:cubicBezTo>
                    <a:cubicBezTo>
                      <a:pt x="0" y="44"/>
                      <a:pt x="0" y="44"/>
                      <a:pt x="0" y="44"/>
                    </a:cubicBezTo>
                    <a:cubicBezTo>
                      <a:pt x="24" y="28"/>
                      <a:pt x="24" y="28"/>
                      <a:pt x="24" y="28"/>
                    </a:cubicBezTo>
                    <a:cubicBezTo>
                      <a:pt x="24" y="27"/>
                      <a:pt x="24" y="27"/>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8" name="Freeform 20"/>
              <p:cNvSpPr>
                <a:spLocks/>
              </p:cNvSpPr>
              <p:nvPr/>
            </p:nvSpPr>
            <p:spPr bwMode="black">
              <a:xfrm>
                <a:off x="9055100" y="4010553"/>
                <a:ext cx="68263" cy="60325"/>
              </a:xfrm>
              <a:custGeom>
                <a:avLst/>
                <a:gdLst>
                  <a:gd name="T0" fmla="*/ 3 w 18"/>
                  <a:gd name="T1" fmla="*/ 16 h 16"/>
                  <a:gd name="T2" fmla="*/ 15 w 18"/>
                  <a:gd name="T3" fmla="*/ 16 h 16"/>
                  <a:gd name="T4" fmla="*/ 18 w 18"/>
                  <a:gd name="T5" fmla="*/ 13 h 16"/>
                  <a:gd name="T6" fmla="*/ 18 w 18"/>
                  <a:gd name="T7" fmla="*/ 3 h 16"/>
                  <a:gd name="T8" fmla="*/ 15 w 18"/>
                  <a:gd name="T9" fmla="*/ 0 h 16"/>
                  <a:gd name="T10" fmla="*/ 3 w 18"/>
                  <a:gd name="T11" fmla="*/ 0 h 16"/>
                  <a:gd name="T12" fmla="*/ 0 w 18"/>
                  <a:gd name="T13" fmla="*/ 3 h 16"/>
                  <a:gd name="T14" fmla="*/ 0 w 18"/>
                  <a:gd name="T15" fmla="*/ 13 h 16"/>
                  <a:gd name="T16" fmla="*/ 3 w 18"/>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3" y="16"/>
                    </a:moveTo>
                    <a:cubicBezTo>
                      <a:pt x="15" y="16"/>
                      <a:pt x="15" y="16"/>
                      <a:pt x="15" y="16"/>
                    </a:cubicBezTo>
                    <a:cubicBezTo>
                      <a:pt x="17" y="16"/>
                      <a:pt x="18" y="15"/>
                      <a:pt x="18" y="13"/>
                    </a:cubicBezTo>
                    <a:cubicBezTo>
                      <a:pt x="18" y="3"/>
                      <a:pt x="18" y="3"/>
                      <a:pt x="18" y="3"/>
                    </a:cubicBezTo>
                    <a:cubicBezTo>
                      <a:pt x="18" y="1"/>
                      <a:pt x="17" y="0"/>
                      <a:pt x="15" y="0"/>
                    </a:cubicBezTo>
                    <a:cubicBezTo>
                      <a:pt x="3" y="0"/>
                      <a:pt x="3" y="0"/>
                      <a:pt x="3" y="0"/>
                    </a:cubicBezTo>
                    <a:cubicBezTo>
                      <a:pt x="1" y="0"/>
                      <a:pt x="0" y="1"/>
                      <a:pt x="0" y="3"/>
                    </a:cubicBezTo>
                    <a:cubicBezTo>
                      <a:pt x="0" y="13"/>
                      <a:pt x="0" y="13"/>
                      <a:pt x="0" y="13"/>
                    </a:cubicBezTo>
                    <a:cubicBezTo>
                      <a:pt x="0" y="15"/>
                      <a:pt x="1" y="16"/>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sp>
            <p:nvSpPr>
              <p:cNvPr id="99" name="Freeform 21"/>
              <p:cNvSpPr>
                <a:spLocks/>
              </p:cNvSpPr>
              <p:nvPr/>
            </p:nvSpPr>
            <p:spPr bwMode="black">
              <a:xfrm>
                <a:off x="8920162" y="3943878"/>
                <a:ext cx="19050" cy="195263"/>
              </a:xfrm>
              <a:custGeom>
                <a:avLst/>
                <a:gdLst>
                  <a:gd name="T0" fmla="*/ 3 w 5"/>
                  <a:gd name="T1" fmla="*/ 0 h 52"/>
                  <a:gd name="T2" fmla="*/ 2 w 5"/>
                  <a:gd name="T3" fmla="*/ 0 h 52"/>
                  <a:gd name="T4" fmla="*/ 0 w 5"/>
                  <a:gd name="T5" fmla="*/ 2 h 52"/>
                  <a:gd name="T6" fmla="*/ 0 w 5"/>
                  <a:gd name="T7" fmla="*/ 50 h 52"/>
                  <a:gd name="T8" fmla="*/ 2 w 5"/>
                  <a:gd name="T9" fmla="*/ 52 h 52"/>
                  <a:gd name="T10" fmla="*/ 3 w 5"/>
                  <a:gd name="T11" fmla="*/ 52 h 52"/>
                  <a:gd name="T12" fmla="*/ 5 w 5"/>
                  <a:gd name="T13" fmla="*/ 50 h 52"/>
                  <a:gd name="T14" fmla="*/ 5 w 5"/>
                  <a:gd name="T15" fmla="*/ 2 h 52"/>
                  <a:gd name="T16" fmla="*/ 3 w 5"/>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2">
                    <a:moveTo>
                      <a:pt x="3" y="0"/>
                    </a:moveTo>
                    <a:cubicBezTo>
                      <a:pt x="2" y="0"/>
                      <a:pt x="2" y="0"/>
                      <a:pt x="2" y="0"/>
                    </a:cubicBezTo>
                    <a:cubicBezTo>
                      <a:pt x="1" y="0"/>
                      <a:pt x="0" y="1"/>
                      <a:pt x="0" y="2"/>
                    </a:cubicBezTo>
                    <a:cubicBezTo>
                      <a:pt x="0" y="50"/>
                      <a:pt x="0" y="50"/>
                      <a:pt x="0" y="50"/>
                    </a:cubicBezTo>
                    <a:cubicBezTo>
                      <a:pt x="0" y="51"/>
                      <a:pt x="1" y="52"/>
                      <a:pt x="2" y="52"/>
                    </a:cubicBezTo>
                    <a:cubicBezTo>
                      <a:pt x="3" y="52"/>
                      <a:pt x="3" y="52"/>
                      <a:pt x="3" y="52"/>
                    </a:cubicBezTo>
                    <a:cubicBezTo>
                      <a:pt x="4" y="52"/>
                      <a:pt x="5" y="51"/>
                      <a:pt x="5" y="50"/>
                    </a:cubicBezTo>
                    <a:cubicBezTo>
                      <a:pt x="5" y="2"/>
                      <a:pt x="5" y="2"/>
                      <a:pt x="5" y="2"/>
                    </a:cubicBezTo>
                    <a:cubicBezTo>
                      <a:pt x="5"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632" dirty="0">
                  <a:gradFill>
                    <a:gsLst>
                      <a:gs pos="0">
                        <a:srgbClr val="FFFFFF"/>
                      </a:gs>
                      <a:gs pos="74000">
                        <a:srgbClr val="FFFFFF"/>
                      </a:gs>
                    </a:gsLst>
                    <a:lin ang="5400000" scaled="1"/>
                  </a:gradFill>
                  <a:latin typeface="Calibri" panose="020F0502020204030204"/>
                </a:endParaRPr>
              </a:p>
            </p:txBody>
          </p:sp>
        </p:grpSp>
      </p:grpSp>
      <p:sp>
        <p:nvSpPr>
          <p:cNvPr id="100" name="TextBox 99"/>
          <p:cNvSpPr txBox="1"/>
          <p:nvPr/>
        </p:nvSpPr>
        <p:spPr>
          <a:xfrm>
            <a:off x="9704452" y="5680762"/>
            <a:ext cx="1819598" cy="382308"/>
          </a:xfrm>
          <a:prstGeom prst="rect">
            <a:avLst/>
          </a:prstGeom>
          <a:noFill/>
        </p:spPr>
        <p:txBody>
          <a:bodyPr wrap="square" rtlCol="0">
            <a:spAutoFit/>
          </a:bodyPr>
          <a:lstStyle/>
          <a:p>
            <a:pPr defTabSz="932597"/>
            <a:r>
              <a:rPr lang="en-US" dirty="0">
                <a:gradFill>
                  <a:gsLst>
                    <a:gs pos="0">
                      <a:srgbClr val="FFFFFF"/>
                    </a:gs>
                    <a:gs pos="74000">
                      <a:srgbClr val="FFFFFF"/>
                    </a:gs>
                  </a:gsLst>
                  <a:lin ang="5400000" scaled="1"/>
                </a:gradFill>
              </a:rPr>
              <a:t>Deployable on</a:t>
            </a:r>
          </a:p>
        </p:txBody>
      </p:sp>
      <p:grpSp>
        <p:nvGrpSpPr>
          <p:cNvPr id="101" name="Group 100"/>
          <p:cNvGrpSpPr/>
          <p:nvPr/>
        </p:nvGrpSpPr>
        <p:grpSpPr>
          <a:xfrm>
            <a:off x="9532135" y="3494351"/>
            <a:ext cx="2764850" cy="1262092"/>
            <a:chOff x="9150191" y="3420370"/>
            <a:chExt cx="2710883" cy="1237457"/>
          </a:xfrm>
        </p:grpSpPr>
        <p:pic>
          <p:nvPicPr>
            <p:cNvPr id="102" name="Picture 10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5901" y="3420370"/>
              <a:ext cx="1749523" cy="552481"/>
            </a:xfrm>
            <a:prstGeom prst="rect">
              <a:avLst/>
            </a:prstGeom>
          </p:spPr>
        </p:pic>
        <p:sp>
          <p:nvSpPr>
            <p:cNvPr id="103" name="TextBox 102"/>
            <p:cNvSpPr txBox="1"/>
            <p:nvPr/>
          </p:nvSpPr>
          <p:spPr>
            <a:xfrm>
              <a:off x="9150191" y="3965330"/>
              <a:ext cx="2710883" cy="692497"/>
            </a:xfrm>
            <a:prstGeom prst="rect">
              <a:avLst/>
            </a:prstGeom>
            <a:noFill/>
          </p:spPr>
          <p:txBody>
            <a:bodyPr wrap="square" lIns="0" tIns="0" rIns="0" bIns="0" rtlCol="0">
              <a:spAutoFit/>
            </a:bodyPr>
            <a:lstStyle/>
            <a:p>
              <a:pPr defTabSz="931870">
                <a:lnSpc>
                  <a:spcPts val="1836"/>
                </a:lnSpc>
              </a:pP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        Enhanced </a:t>
              </a:r>
              <a:r>
                <a:rPr lang="en-US" sz="1428"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interoperability </a:t>
              </a:r>
              <a:r>
                <a:rPr lang="en-US" sz="1428" dirty="0">
                  <a:gradFill>
                    <a:gsLst>
                      <a:gs pos="0">
                        <a:srgbClr val="FFFFFF"/>
                      </a:gs>
                      <a:gs pos="74000">
                        <a:srgbClr val="FFFFFF"/>
                      </a:gs>
                    </a:gsLst>
                    <a:lin ang="5400000" scaled="1"/>
                  </a:gradFill>
                  <a:latin typeface="Calibri" panose="020F0502020204030204"/>
                  <a:ea typeface="Segoe UI" pitchFamily="34" charset="0"/>
                  <a:cs typeface="Segoe UI" pitchFamily="34" charset="0"/>
                </a:rPr>
                <a:t>gives developers additional capability to </a:t>
              </a:r>
              <a:r>
                <a:rPr lang="en-US" sz="1428"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use the </a:t>
              </a:r>
              <a:r>
                <a:rPr lang="en-US" sz="1428" b="1" dirty="0">
                  <a:gradFill>
                    <a:gsLst>
                      <a:gs pos="0">
                        <a:srgbClr val="FFFFFF"/>
                      </a:gs>
                      <a:gs pos="74000">
                        <a:srgbClr val="FFFFFF"/>
                      </a:gs>
                    </a:gsLst>
                    <a:lin ang="5400000" scaled="1"/>
                  </a:gradFill>
                  <a:latin typeface="Calibri" panose="020F0502020204030204"/>
                  <a:ea typeface="Segoe UI" pitchFamily="34" charset="0"/>
                  <a:cs typeface="Segoe UI" pitchFamily="34" charset="0"/>
                </a:rPr>
                <a:t>Microsoft </a:t>
              </a:r>
              <a:r>
                <a:rPr lang="en-US" sz="1428" b="1" dirty="0" smtClean="0">
                  <a:gradFill>
                    <a:gsLst>
                      <a:gs pos="0">
                        <a:srgbClr val="FFFFFF"/>
                      </a:gs>
                      <a:gs pos="74000">
                        <a:srgbClr val="FFFFFF"/>
                      </a:gs>
                    </a:gsLst>
                    <a:lin ang="5400000" scaled="1"/>
                  </a:gradFill>
                  <a:latin typeface="Calibri" panose="020F0502020204030204"/>
                  <a:ea typeface="Segoe UI" pitchFamily="34" charset="0"/>
                  <a:cs typeface="Segoe UI" pitchFamily="34" charset="0"/>
                </a:rPr>
                <a:t>platform</a:t>
              </a:r>
              <a:endParaRPr lang="en-US" sz="1428" dirty="0">
                <a:gradFill>
                  <a:gsLst>
                    <a:gs pos="0">
                      <a:srgbClr val="FFFFFF"/>
                    </a:gs>
                    <a:gs pos="74000">
                      <a:srgbClr val="FFFFFF"/>
                    </a:gs>
                  </a:gsLst>
                  <a:lin ang="5400000" scaled="1"/>
                </a:gradFill>
                <a:latin typeface="Calibri" panose="020F0502020204030204"/>
                <a:cs typeface="Segoe UI" pitchFamily="34" charset="0"/>
              </a:endParaRPr>
            </a:p>
          </p:txBody>
        </p:sp>
      </p:grpSp>
      <p:sp>
        <p:nvSpPr>
          <p:cNvPr id="57"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80832010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587184" y="1730153"/>
            <a:ext cx="2880666" cy="4222056"/>
          </a:xfrm>
          <a:solidFill>
            <a:srgbClr val="002050"/>
          </a:solidFill>
          <a:effectLst/>
        </p:spPr>
        <p:txBody>
          <a:bodyPr vert="horz" wrap="square" lIns="91427" tIns="91427" rIns="91427" bIns="91427" rtlCol="0" anchor="t" anchorCtr="0">
            <a:noAutofit/>
          </a:bodyPr>
          <a:lstStyle/>
          <a:p>
            <a:pPr defTabSz="914187">
              <a:spcBef>
                <a:spcPct val="0"/>
              </a:spcBef>
              <a:buFontTx/>
            </a:pPr>
            <a:r>
              <a:rPr lang="en-US" sz="2800" kern="0" dirty="0" smtClean="0">
                <a:ln w="3175">
                  <a:noFill/>
                </a:ln>
                <a:gradFill>
                  <a:gsLst>
                    <a:gs pos="0">
                      <a:srgbClr val="FFFFFF"/>
                    </a:gs>
                    <a:gs pos="100000">
                      <a:srgbClr val="FFFFFF"/>
                    </a:gs>
                  </a:gsLst>
                  <a:lin ang="5400000" scaled="0"/>
                </a:gradFill>
                <a:cs typeface="Segoe UI" pitchFamily="34" charset="0"/>
              </a:rPr>
              <a:t>Log in to Microsoft Dynamics GP web </a:t>
            </a:r>
            <a:r>
              <a:rPr lang="en-US" sz="2800" kern="0" dirty="0">
                <a:ln w="3175">
                  <a:noFill/>
                </a:ln>
                <a:gradFill>
                  <a:gsLst>
                    <a:gs pos="0">
                      <a:srgbClr val="FFFFFF"/>
                    </a:gs>
                    <a:gs pos="100000">
                      <a:srgbClr val="FFFFFF"/>
                    </a:gs>
                  </a:gsLst>
                  <a:lin ang="5400000" scaled="0"/>
                </a:gradFill>
                <a:cs typeface="Segoe UI" pitchFamily="34" charset="0"/>
              </a:rPr>
              <a:t>c</a:t>
            </a:r>
            <a:r>
              <a:rPr lang="en-US" sz="2800" kern="0" dirty="0" smtClean="0">
                <a:ln w="3175">
                  <a:noFill/>
                </a:ln>
                <a:gradFill>
                  <a:gsLst>
                    <a:gs pos="0">
                      <a:srgbClr val="FFFFFF"/>
                    </a:gs>
                    <a:gs pos="100000">
                      <a:srgbClr val="FFFFFF"/>
                    </a:gs>
                  </a:gsLst>
                  <a:lin ang="5400000" scaled="0"/>
                </a:gradFill>
                <a:cs typeface="Segoe UI" pitchFamily="34" charset="0"/>
              </a:rPr>
              <a:t>lient using Organizational Account credentials (Azure Active Directory [AD] account)</a:t>
            </a:r>
            <a:endParaRPr lang="en-US" sz="2800" kern="0" dirty="0">
              <a:ln w="3175">
                <a:noFill/>
              </a:ln>
              <a:gradFill>
                <a:gsLst>
                  <a:gs pos="0">
                    <a:srgbClr val="FFFFFF"/>
                  </a:gs>
                  <a:gs pos="100000">
                    <a:srgbClr val="FFFFFF"/>
                  </a:gs>
                </a:gsLst>
                <a:lin ang="5400000" scaled="0"/>
              </a:gradFill>
              <a:cs typeface="Segoe UI" pitchFamily="34" charset="0"/>
            </a:endParaRPr>
          </a:p>
        </p:txBody>
      </p:sp>
      <p:sp>
        <p:nvSpPr>
          <p:cNvPr id="37" name="Rectangle 36"/>
          <p:cNvSpPr/>
          <p:nvPr/>
        </p:nvSpPr>
        <p:spPr>
          <a:xfrm>
            <a:off x="882" y="296862"/>
            <a:ext cx="12434711" cy="914401"/>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Identity management</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pic>
        <p:nvPicPr>
          <p:cNvPr id="38" name="Picture 37"/>
          <p:cNvPicPr>
            <a:picLocks noChangeAspect="1"/>
          </p:cNvPicPr>
          <p:nvPr/>
        </p:nvPicPr>
        <p:blipFill>
          <a:blip r:embed="rId3"/>
          <a:stretch>
            <a:fillRect/>
          </a:stretch>
        </p:blipFill>
        <p:spPr>
          <a:xfrm>
            <a:off x="391893" y="3911558"/>
            <a:ext cx="2040651" cy="2040651"/>
          </a:xfrm>
          <a:prstGeom prst="rect">
            <a:avLst/>
          </a:prstGeom>
        </p:spPr>
      </p:pic>
      <p:sp>
        <p:nvSpPr>
          <p:cNvPr id="39" name="Rectangle 38"/>
          <p:cNvSpPr>
            <a:spLocks noChangeAspect="1"/>
          </p:cNvSpPr>
          <p:nvPr/>
        </p:nvSpPr>
        <p:spPr bwMode="auto">
          <a:xfrm>
            <a:off x="391359" y="1730153"/>
            <a:ext cx="2041185" cy="2040651"/>
          </a:xfrm>
          <a:prstGeom prst="rect">
            <a:avLst/>
          </a:prstGeom>
          <a:solidFill>
            <a:srgbClr val="002050"/>
          </a:solidFill>
          <a:effectLst/>
        </p:spPr>
        <p:txBody>
          <a:bodyPr lIns="91427" tIns="91427" rIns="91427" bIns="91427" anchor="b" anchorCtr="0">
            <a:noAutofit/>
          </a:bodyPr>
          <a:lstStyle/>
          <a:p>
            <a:pPr defTabSz="914187">
              <a:lnSpc>
                <a:spcPct val="90000"/>
              </a:lnSpc>
              <a:spcBef>
                <a:spcPct val="0"/>
              </a:spcBef>
              <a:defRPr/>
            </a:pPr>
            <a:endParaRPr lang="en-US" kern="0" dirty="0">
              <a:ln w="3175">
                <a:noFill/>
              </a:ln>
              <a:gradFill>
                <a:gsLst>
                  <a:gs pos="0">
                    <a:srgbClr val="FFFFFF"/>
                  </a:gs>
                  <a:gs pos="100000">
                    <a:srgbClr val="FFFFFF"/>
                  </a:gs>
                </a:gsLst>
                <a:lin ang="5400000" scaled="0"/>
              </a:gradFill>
              <a:cs typeface="Segoe UI" pitchFamily="34" charset="0"/>
            </a:endParaRPr>
          </a:p>
        </p:txBody>
      </p:sp>
      <p:sp>
        <p:nvSpPr>
          <p:cNvPr id="40" name="Freeform 154"/>
          <p:cNvSpPr>
            <a:spLocks noEditPoints="1"/>
          </p:cNvSpPr>
          <p:nvPr/>
        </p:nvSpPr>
        <p:spPr bwMode="black">
          <a:xfrm>
            <a:off x="902782" y="2249434"/>
            <a:ext cx="1006627" cy="1006364"/>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pPr defTabSz="932597"/>
            <a:endParaRPr lang="en-US" sz="1632" dirty="0">
              <a:solidFill>
                <a:srgbClr val="292929"/>
              </a:solidFill>
              <a:latin typeface="Segoe" pitchFamily="34" charset="0"/>
            </a:endParaRPr>
          </a:p>
        </p:txBody>
      </p:sp>
      <p:pic>
        <p:nvPicPr>
          <p:cNvPr id="41" name="Picture 40"/>
          <p:cNvPicPr>
            <a:picLocks noChangeAspect="1"/>
          </p:cNvPicPr>
          <p:nvPr/>
        </p:nvPicPr>
        <p:blipFill>
          <a:blip r:embed="rId4"/>
          <a:stretch>
            <a:fillRect/>
          </a:stretch>
        </p:blipFill>
        <p:spPr>
          <a:xfrm>
            <a:off x="5667984" y="1730153"/>
            <a:ext cx="6204586" cy="4222056"/>
          </a:xfrm>
          <a:prstGeom prst="rect">
            <a:avLst/>
          </a:prstGeom>
          <a:effectLst>
            <a:outerShdw blurRad="393700" dist="317500" dir="5400000" sx="90000" sy="90000" algn="ctr" rotWithShape="0">
              <a:srgbClr val="000000">
                <a:alpha val="20000"/>
              </a:srgbClr>
            </a:outerShdw>
          </a:effectLst>
        </p:spPr>
      </p:pic>
      <p:sp>
        <p:nvSpPr>
          <p:cNvPr id="8"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8976101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0078D7"/>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Refreshable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Excel r</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eports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4471681" y="1429991"/>
            <a:ext cx="7636334" cy="5162930"/>
          </a:xfrm>
          <a:prstGeom prst="rect">
            <a:avLst/>
          </a:prstGeom>
        </p:spPr>
      </p:pic>
      <p:sp>
        <p:nvSpPr>
          <p:cNvPr id="7" name="TextBox 6"/>
          <p:cNvSpPr txBox="1"/>
          <p:nvPr/>
        </p:nvSpPr>
        <p:spPr>
          <a:xfrm>
            <a:off x="381329" y="1668462"/>
            <a:ext cx="3322308" cy="5890843"/>
          </a:xfrm>
          <a:prstGeom prst="rect">
            <a:avLst/>
          </a:prstGeom>
          <a:noFill/>
        </p:spPr>
        <p:txBody>
          <a:bodyPr wrap="square" rtlCol="0">
            <a:spAutoFit/>
          </a:bodyPr>
          <a:lstStyle/>
          <a:p>
            <a:pPr>
              <a:lnSpc>
                <a:spcPct val="90000"/>
              </a:lnSpc>
              <a:spcBef>
                <a:spcPts val="1224"/>
              </a:spcBef>
              <a:buClr>
                <a:srgbClr val="505050"/>
              </a:buClr>
              <a:buSzPct val="90000"/>
            </a:pPr>
            <a:r>
              <a:rPr lang="en-US" sz="3200" dirty="0">
                <a:gradFill>
                  <a:gsLst>
                    <a:gs pos="1250">
                      <a:srgbClr val="505050"/>
                    </a:gs>
                    <a:gs pos="100000">
                      <a:srgbClr val="505050"/>
                    </a:gs>
                  </a:gsLst>
                  <a:lin ang="5400000" scaled="0"/>
                </a:gradFill>
                <a:latin typeface="Segoe UI Light"/>
              </a:rPr>
              <a:t>Continue to add new functionality</a:t>
            </a:r>
          </a:p>
          <a:p>
            <a:pPr>
              <a:lnSpc>
                <a:spcPct val="90000"/>
              </a:lnSpc>
              <a:spcBef>
                <a:spcPts val="1224"/>
              </a:spcBef>
              <a:buClr>
                <a:srgbClr val="505050"/>
              </a:buClr>
              <a:buSzPct val="90000"/>
            </a:pPr>
            <a:endParaRPr lang="en-US" sz="3200" dirty="0" smtClean="0">
              <a:gradFill>
                <a:gsLst>
                  <a:gs pos="1250">
                    <a:srgbClr val="505050"/>
                  </a:gs>
                  <a:gs pos="100000">
                    <a:srgbClr val="505050"/>
                  </a:gs>
                </a:gsLst>
                <a:lin ang="5400000" scaled="0"/>
              </a:gradFill>
              <a:latin typeface="Segoe UI Light"/>
            </a:endParaRPr>
          </a:p>
          <a:p>
            <a:pPr>
              <a:lnSpc>
                <a:spcPct val="90000"/>
              </a:lnSpc>
              <a:spcBef>
                <a:spcPts val="1224"/>
              </a:spcBef>
              <a:buClr>
                <a:srgbClr val="505050"/>
              </a:buClr>
              <a:buSzPct val="90000"/>
            </a:pPr>
            <a:r>
              <a:rPr lang="en-US" sz="3200" dirty="0" smtClean="0">
                <a:gradFill>
                  <a:gsLst>
                    <a:gs pos="1250">
                      <a:srgbClr val="505050"/>
                    </a:gs>
                    <a:gs pos="100000">
                      <a:srgbClr val="505050"/>
                    </a:gs>
                  </a:gsLst>
                  <a:lin ang="5400000" scaled="0"/>
                </a:gradFill>
                <a:latin typeface="Segoe UI Light"/>
              </a:rPr>
              <a:t>Enable </a:t>
            </a:r>
            <a:r>
              <a:rPr lang="en-US" sz="3200" dirty="0">
                <a:gradFill>
                  <a:gsLst>
                    <a:gs pos="1250">
                      <a:srgbClr val="505050"/>
                    </a:gs>
                    <a:gs pos="100000">
                      <a:srgbClr val="505050"/>
                    </a:gs>
                  </a:gsLst>
                  <a:lin ang="5400000" scaled="0"/>
                </a:gradFill>
                <a:latin typeface="Segoe UI Light"/>
              </a:rPr>
              <a:t>tighter integration with </a:t>
            </a:r>
            <a:r>
              <a:rPr lang="en-US" sz="3200" dirty="0" err="1">
                <a:gradFill>
                  <a:gsLst>
                    <a:gs pos="1250">
                      <a:srgbClr val="505050"/>
                    </a:gs>
                    <a:gs pos="100000">
                      <a:srgbClr val="505050"/>
                    </a:gs>
                  </a:gsLst>
                  <a:lin ang="5400000" scaled="0"/>
                </a:gradFill>
                <a:latin typeface="Segoe UI Light"/>
              </a:rPr>
              <a:t>Smartlist</a:t>
            </a:r>
            <a:r>
              <a:rPr lang="en-US" sz="3200" dirty="0">
                <a:gradFill>
                  <a:gsLst>
                    <a:gs pos="1250">
                      <a:srgbClr val="505050"/>
                    </a:gs>
                    <a:gs pos="100000">
                      <a:srgbClr val="505050"/>
                    </a:gs>
                  </a:gsLst>
                  <a:lin ang="5400000" scaled="0"/>
                </a:gradFill>
                <a:latin typeface="Segoe UI Light"/>
              </a:rPr>
              <a:t> Designer and Excel</a:t>
            </a:r>
          </a:p>
          <a:p>
            <a:pPr>
              <a:lnSpc>
                <a:spcPct val="90000"/>
              </a:lnSpc>
              <a:spcBef>
                <a:spcPts val="1224"/>
              </a:spcBef>
              <a:buClr>
                <a:srgbClr val="505050"/>
              </a:buClr>
              <a:buSzPct val="90000"/>
            </a:pPr>
            <a:endParaRPr lang="en-US" sz="3200" dirty="0">
              <a:gradFill>
                <a:gsLst>
                  <a:gs pos="1250">
                    <a:srgbClr val="505050"/>
                  </a:gs>
                  <a:gs pos="100000">
                    <a:srgbClr val="505050"/>
                  </a:gs>
                </a:gsLst>
                <a:lin ang="5400000" scaled="0"/>
              </a:gradFill>
              <a:latin typeface="Segoe UI Light"/>
            </a:endParaRPr>
          </a:p>
          <a:p>
            <a:pPr>
              <a:lnSpc>
                <a:spcPct val="90000"/>
              </a:lnSpc>
              <a:spcBef>
                <a:spcPts val="1224"/>
              </a:spcBef>
              <a:buClr>
                <a:srgbClr val="505050"/>
              </a:buClr>
              <a:buSzPct val="90000"/>
            </a:pPr>
            <a:endParaRPr lang="en-US" sz="3200" dirty="0">
              <a:gradFill>
                <a:gsLst>
                  <a:gs pos="1250">
                    <a:srgbClr val="505050"/>
                  </a:gs>
                  <a:gs pos="100000">
                    <a:srgbClr val="505050"/>
                  </a:gs>
                </a:gsLst>
                <a:lin ang="5400000" scaled="0"/>
              </a:gradFill>
              <a:latin typeface="Segoe UI Light"/>
            </a:endParaRPr>
          </a:p>
          <a:p>
            <a:pPr>
              <a:lnSpc>
                <a:spcPct val="90000"/>
              </a:lnSpc>
              <a:spcBef>
                <a:spcPts val="1224"/>
              </a:spcBef>
              <a:buClr>
                <a:srgbClr val="505050"/>
              </a:buClr>
              <a:buSzPct val="90000"/>
            </a:pPr>
            <a:endParaRPr lang="en-US" sz="3200" dirty="0">
              <a:gradFill>
                <a:gsLst>
                  <a:gs pos="1250">
                    <a:srgbClr val="505050"/>
                  </a:gs>
                  <a:gs pos="100000">
                    <a:srgbClr val="505050"/>
                  </a:gs>
                </a:gsLst>
                <a:lin ang="5400000" scaled="0"/>
              </a:gradFill>
              <a:latin typeface="Segoe UI Light"/>
            </a:endParaRPr>
          </a:p>
          <a:p>
            <a:pPr>
              <a:lnSpc>
                <a:spcPct val="90000"/>
              </a:lnSpc>
              <a:spcBef>
                <a:spcPts val="1224"/>
              </a:spcBef>
              <a:buClr>
                <a:srgbClr val="505050"/>
              </a:buClr>
              <a:buSzPct val="90000"/>
            </a:pPr>
            <a:endParaRPr lang="en-US" sz="3200" dirty="0">
              <a:gradFill>
                <a:gsLst>
                  <a:gs pos="1250">
                    <a:srgbClr val="505050"/>
                  </a:gs>
                  <a:gs pos="100000">
                    <a:srgbClr val="505050"/>
                  </a:gs>
                </a:gsLst>
                <a:lin ang="5400000" scaled="0"/>
              </a:gradFill>
              <a:latin typeface="Segoe UI Light"/>
            </a:endParaRPr>
          </a:p>
        </p:txBody>
      </p:sp>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5382575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19178"/>
            <a:ext cx="6705536" cy="1828800"/>
          </a:xfrm>
        </p:spPr>
        <p:txBody>
          <a:bodyPr/>
          <a:lstStyle/>
          <a:p>
            <a:r>
              <a:rPr lang="en-US" sz="4400" dirty="0"/>
              <a:t>Microsoft Dynamics GP 2013, GP 2013 </a:t>
            </a:r>
            <a:r>
              <a:rPr lang="en-US" sz="4400" dirty="0" smtClean="0"/>
              <a:t>R2, </a:t>
            </a:r>
            <a:r>
              <a:rPr lang="en-US" sz="4400" dirty="0"/>
              <a:t>and GP 2015: New feature highlights</a:t>
            </a:r>
            <a:endParaRPr lang="en-US" sz="4300" dirty="0"/>
          </a:p>
        </p:txBody>
      </p:sp>
      <p:sp>
        <p:nvSpPr>
          <p:cNvPr id="5" name="Text Placeholder 4"/>
          <p:cNvSpPr>
            <a:spLocks noGrp="1"/>
          </p:cNvSpPr>
          <p:nvPr>
            <p:ph type="body" sz="quarter" idx="14"/>
          </p:nvPr>
        </p:nvSpPr>
        <p:spPr/>
        <p:txBody>
          <a:bodyPr/>
          <a:lstStyle/>
          <a:p>
            <a:r>
              <a:rPr lang="en-US" dirty="0" smtClean="0"/>
              <a:t>Alice Newsam</a:t>
            </a:r>
          </a:p>
          <a:p>
            <a:r>
              <a:rPr lang="en-US" sz="2800" dirty="0" smtClean="0"/>
              <a:t>Senior </a:t>
            </a:r>
            <a:r>
              <a:rPr lang="en-US" sz="2800" smtClean="0"/>
              <a:t>Software Engineer</a:t>
            </a:r>
            <a:endParaRPr lang="en-US" sz="2800" dirty="0" smtClean="0"/>
          </a:p>
          <a:p>
            <a:r>
              <a:rPr lang="en-US" dirty="0" smtClean="0"/>
              <a:t>Daryl Anderson</a:t>
            </a:r>
          </a:p>
          <a:p>
            <a:r>
              <a:rPr lang="en-US" sz="2800" dirty="0" smtClean="0"/>
              <a:t>Senior Program Manager</a:t>
            </a:r>
            <a:endParaRPr lang="en-US" sz="2800" dirty="0"/>
          </a:p>
        </p:txBody>
      </p:sp>
      <p:sp>
        <p:nvSpPr>
          <p:cNvPr id="10" name="Text Placeholder 9"/>
          <p:cNvSpPr>
            <a:spLocks noGrp="1"/>
          </p:cNvSpPr>
          <p:nvPr>
            <p:ph type="body" sz="quarter" idx="15"/>
          </p:nvPr>
        </p:nvSpPr>
        <p:spPr/>
        <p:txBody>
          <a:bodyPr/>
          <a:lstStyle/>
          <a:p>
            <a:r>
              <a:rPr lang="en-US" dirty="0" smtClean="0"/>
              <a:t>#Conv15</a:t>
            </a:r>
            <a:endParaRPr lang="en-US" dirty="0"/>
          </a:p>
        </p:txBody>
      </p:sp>
      <p:sp>
        <p:nvSpPr>
          <p:cNvPr id="7" name="Text Placeholder 6"/>
          <p:cNvSpPr>
            <a:spLocks noGrp="1"/>
          </p:cNvSpPr>
          <p:nvPr>
            <p:ph type="body" sz="quarter" idx="16"/>
          </p:nvPr>
        </p:nvSpPr>
        <p:spPr/>
        <p:txBody>
          <a:bodyPr/>
          <a:lstStyle/>
          <a:p>
            <a:r>
              <a:rPr lang="en-US" dirty="0" smtClean="0"/>
              <a:t>CS15G009-R1</a:t>
            </a:r>
            <a:endParaRPr lang="en-US" dirty="0"/>
          </a:p>
        </p:txBody>
      </p:sp>
    </p:spTree>
    <p:extLst>
      <p:ext uri="{BB962C8B-B14F-4D97-AF65-F5344CB8AC3E}">
        <p14:creationId xmlns:p14="http://schemas.microsoft.com/office/powerpoint/2010/main" val="12160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2" y="301149"/>
            <a:ext cx="12434711" cy="910113"/>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Copy home page and area page</a:t>
            </a:r>
          </a:p>
        </p:txBody>
      </p:sp>
      <p:sp>
        <p:nvSpPr>
          <p:cNvPr id="4" name="TextBox 3"/>
          <p:cNvSpPr txBox="1"/>
          <p:nvPr/>
        </p:nvSpPr>
        <p:spPr>
          <a:xfrm>
            <a:off x="358045" y="1673352"/>
            <a:ext cx="4871531" cy="3025444"/>
          </a:xfrm>
          <a:prstGeom prst="rect">
            <a:avLst/>
          </a:prstGeom>
          <a:noFill/>
        </p:spPr>
        <p:txBody>
          <a:bodyPr wrap="square" rtlCol="0">
            <a:spAutoFit/>
          </a:bodyPr>
          <a:lstStyle/>
          <a:p>
            <a:r>
              <a:rPr lang="en-US" sz="3200" dirty="0">
                <a:solidFill>
                  <a:srgbClr val="505050"/>
                </a:solidFill>
                <a:latin typeface="Segoe UI Light" panose="020B0502040204020203" pitchFamily="34" charset="0"/>
                <a:cs typeface="Segoe UI Light" panose="020B0502040204020203" pitchFamily="34" charset="0"/>
              </a:rPr>
              <a:t>Copy </a:t>
            </a:r>
            <a:r>
              <a:rPr lang="en-US" sz="3200" dirty="0" smtClean="0">
                <a:solidFill>
                  <a:srgbClr val="505050"/>
                </a:solidFill>
                <a:latin typeface="Segoe UI Light" panose="020B0502040204020203" pitchFamily="34" charset="0"/>
                <a:cs typeface="Segoe UI Light" panose="020B0502040204020203" pitchFamily="34" charset="0"/>
              </a:rPr>
              <a:t>home </a:t>
            </a:r>
            <a:r>
              <a:rPr lang="en-US" sz="3200" dirty="0">
                <a:solidFill>
                  <a:srgbClr val="505050"/>
                </a:solidFill>
                <a:latin typeface="Segoe UI Light" panose="020B0502040204020203" pitchFamily="34" charset="0"/>
                <a:cs typeface="Segoe UI Light" panose="020B0502040204020203" pitchFamily="34" charset="0"/>
              </a:rPr>
              <a:t>p</a:t>
            </a:r>
            <a:r>
              <a:rPr lang="en-US" sz="3200" dirty="0" smtClean="0">
                <a:solidFill>
                  <a:srgbClr val="505050"/>
                </a:solidFill>
                <a:latin typeface="Segoe UI Light" panose="020B0502040204020203" pitchFamily="34" charset="0"/>
                <a:cs typeface="Segoe UI Light" panose="020B0502040204020203" pitchFamily="34" charset="0"/>
              </a:rPr>
              <a:t>age settings and content </a:t>
            </a:r>
            <a:r>
              <a:rPr lang="en-US" sz="3200" dirty="0">
                <a:solidFill>
                  <a:srgbClr val="505050"/>
                </a:solidFill>
                <a:latin typeface="Segoe UI Light" panose="020B0502040204020203" pitchFamily="34" charset="0"/>
                <a:cs typeface="Segoe UI Light" panose="020B0502040204020203" pitchFamily="34" charset="0"/>
              </a:rPr>
              <a:t>to </a:t>
            </a:r>
            <a:r>
              <a:rPr lang="en-US" sz="3200" dirty="0" smtClean="0">
                <a:solidFill>
                  <a:srgbClr val="505050"/>
                </a:solidFill>
                <a:latin typeface="Segoe UI Light" panose="020B0502040204020203" pitchFamily="34" charset="0"/>
                <a:cs typeface="Segoe UI Light" panose="020B0502040204020203" pitchFamily="34" charset="0"/>
              </a:rPr>
              <a:t>other users</a:t>
            </a:r>
            <a:endParaRPr lang="en-US" sz="3200" dirty="0">
              <a:solidFill>
                <a:srgbClr val="505050"/>
              </a:solidFill>
              <a:latin typeface="Segoe UI Light" panose="020B0502040204020203" pitchFamily="34" charset="0"/>
              <a:cs typeface="Segoe UI Light" panose="020B0502040204020203" pitchFamily="34" charset="0"/>
            </a:endParaRPr>
          </a:p>
          <a:p>
            <a:endParaRPr lang="en-US" sz="3200" dirty="0">
              <a:solidFill>
                <a:srgbClr val="505050"/>
              </a:solidFill>
              <a:latin typeface="Segoe UI Light" panose="020B0502040204020203" pitchFamily="34" charset="0"/>
              <a:cs typeface="Segoe UI Light" panose="020B0502040204020203" pitchFamily="34" charset="0"/>
            </a:endParaRPr>
          </a:p>
          <a:p>
            <a:r>
              <a:rPr lang="en-US" sz="3200" dirty="0">
                <a:solidFill>
                  <a:srgbClr val="505050"/>
                </a:solidFill>
                <a:latin typeface="Segoe UI Light" panose="020B0502040204020203" pitchFamily="34" charset="0"/>
                <a:cs typeface="Segoe UI Light" panose="020B0502040204020203" pitchFamily="34" charset="0"/>
              </a:rPr>
              <a:t>Copy </a:t>
            </a:r>
            <a:r>
              <a:rPr lang="en-US" sz="3200" dirty="0" smtClean="0">
                <a:solidFill>
                  <a:srgbClr val="505050"/>
                </a:solidFill>
                <a:latin typeface="Segoe UI Light" panose="020B0502040204020203" pitchFamily="34" charset="0"/>
                <a:cs typeface="Segoe UI Light" panose="020B0502040204020203" pitchFamily="34" charset="0"/>
              </a:rPr>
              <a:t>area </a:t>
            </a:r>
            <a:r>
              <a:rPr lang="en-US" sz="3200" dirty="0">
                <a:solidFill>
                  <a:srgbClr val="505050"/>
                </a:solidFill>
                <a:latin typeface="Segoe UI Light" panose="020B0502040204020203" pitchFamily="34" charset="0"/>
                <a:cs typeface="Segoe UI Light" panose="020B0502040204020203" pitchFamily="34" charset="0"/>
              </a:rPr>
              <a:t>p</a:t>
            </a:r>
            <a:r>
              <a:rPr lang="en-US" sz="3200" dirty="0" smtClean="0">
                <a:solidFill>
                  <a:srgbClr val="505050"/>
                </a:solidFill>
                <a:latin typeface="Segoe UI Light" panose="020B0502040204020203" pitchFamily="34" charset="0"/>
                <a:cs typeface="Segoe UI Light" panose="020B0502040204020203" pitchFamily="34" charset="0"/>
              </a:rPr>
              <a:t>age settings </a:t>
            </a:r>
            <a:r>
              <a:rPr lang="en-US" sz="3200" dirty="0">
                <a:solidFill>
                  <a:srgbClr val="505050"/>
                </a:solidFill>
                <a:latin typeface="Segoe UI Light" panose="020B0502040204020203" pitchFamily="34" charset="0"/>
                <a:cs typeface="Segoe UI Light" panose="020B0502040204020203" pitchFamily="34" charset="0"/>
              </a:rPr>
              <a:t>to </a:t>
            </a:r>
            <a:r>
              <a:rPr lang="en-US" sz="3200" dirty="0" smtClean="0">
                <a:solidFill>
                  <a:srgbClr val="505050"/>
                </a:solidFill>
                <a:latin typeface="Segoe UI Light" panose="020B0502040204020203" pitchFamily="34" charset="0"/>
                <a:cs typeface="Segoe UI Light" panose="020B0502040204020203" pitchFamily="34" charset="0"/>
              </a:rPr>
              <a:t>other users</a:t>
            </a:r>
            <a:endParaRPr lang="en-US" sz="3200" dirty="0">
              <a:solidFill>
                <a:srgbClr val="505050"/>
              </a:solidFill>
              <a:latin typeface="Segoe UI Light" panose="020B0502040204020203" pitchFamily="34" charset="0"/>
              <a:cs typeface="Segoe UI Light" panose="020B0502040204020203" pitchFamily="34" charset="0"/>
            </a:endParaRPr>
          </a:p>
          <a:p>
            <a:endParaRPr lang="en-US" sz="3060" dirty="0">
              <a:solidFill>
                <a:prstClr val="black"/>
              </a:soli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rotWithShape="1">
          <a:blip r:embed="rId3"/>
          <a:srcRect t="277"/>
          <a:stretch/>
        </p:blipFill>
        <p:spPr>
          <a:xfrm>
            <a:off x="7818437" y="1414021"/>
            <a:ext cx="4343401" cy="5283642"/>
          </a:xfrm>
          <a:prstGeom prst="rect">
            <a:avLst/>
          </a:prstGeom>
          <a:effectLst>
            <a:reflection blurRad="6350" stA="52000" endA="300" endPos="35000" dir="5400000" sy="-100000" algn="bl" rotWithShape="0"/>
          </a:effectLst>
        </p:spPr>
      </p:pic>
      <p:sp>
        <p:nvSpPr>
          <p:cNvPr id="7"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0264686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96862"/>
            <a:ext cx="12436475" cy="914401"/>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Navigation </a:t>
            </a: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to Management Reporter   </a:t>
            </a:r>
          </a:p>
        </p:txBody>
      </p:sp>
      <p:sp>
        <p:nvSpPr>
          <p:cNvPr id="5" name="TextBox 4"/>
          <p:cNvSpPr txBox="1"/>
          <p:nvPr/>
        </p:nvSpPr>
        <p:spPr>
          <a:xfrm>
            <a:off x="361903" y="1673352"/>
            <a:ext cx="4871531" cy="4010329"/>
          </a:xfrm>
          <a:prstGeom prst="rect">
            <a:avLst/>
          </a:prstGeom>
          <a:noFill/>
        </p:spPr>
        <p:txBody>
          <a:bodyPr wrap="square" rtlCol="0">
            <a:spAutoFit/>
          </a:bodyPr>
          <a:lstStyle/>
          <a:p>
            <a:r>
              <a:rPr lang="en-US" sz="3200" dirty="0">
                <a:solidFill>
                  <a:srgbClr val="505050"/>
                </a:solidFill>
                <a:latin typeface="Segoe UI Light" panose="020B0502040204020203" pitchFamily="34" charset="0"/>
                <a:cs typeface="Segoe UI Light" panose="020B0502040204020203" pitchFamily="34" charset="0"/>
              </a:rPr>
              <a:t>New Navigation List </a:t>
            </a:r>
            <a:r>
              <a:rPr lang="en-US" sz="3200" dirty="0" smtClean="0">
                <a:solidFill>
                  <a:srgbClr val="505050"/>
                </a:solidFill>
                <a:latin typeface="Segoe UI Light" panose="020B0502040204020203" pitchFamily="34" charset="0"/>
                <a:cs typeface="Segoe UI Light" panose="020B0502040204020203" pitchFamily="34" charset="0"/>
              </a:rPr>
              <a:t/>
            </a:r>
            <a:br>
              <a:rPr lang="en-US" sz="3200" dirty="0" smtClean="0">
                <a:solidFill>
                  <a:srgbClr val="505050"/>
                </a:solidFill>
                <a:latin typeface="Segoe UI Light" panose="020B0502040204020203" pitchFamily="34" charset="0"/>
                <a:cs typeface="Segoe UI Light" panose="020B0502040204020203" pitchFamily="34" charset="0"/>
              </a:rPr>
            </a:br>
            <a:r>
              <a:rPr lang="en-US" sz="3200" dirty="0" smtClean="0">
                <a:solidFill>
                  <a:srgbClr val="505050"/>
                </a:solidFill>
                <a:latin typeface="Segoe UI Light" panose="020B0502040204020203" pitchFamily="34" charset="0"/>
                <a:cs typeface="Segoe UI Light" panose="020B0502040204020203" pitchFamily="34" charset="0"/>
              </a:rPr>
              <a:t>for </a:t>
            </a:r>
            <a:r>
              <a:rPr lang="en-US" sz="3200" dirty="0">
                <a:solidFill>
                  <a:srgbClr val="505050"/>
                </a:solidFill>
                <a:latin typeface="Segoe UI Light" panose="020B0502040204020203" pitchFamily="34" charset="0"/>
                <a:cs typeface="Segoe UI Light" panose="020B0502040204020203" pitchFamily="34" charset="0"/>
              </a:rPr>
              <a:t>Management </a:t>
            </a:r>
            <a:r>
              <a:rPr lang="en-US" sz="3200" dirty="0" smtClean="0">
                <a:solidFill>
                  <a:srgbClr val="505050"/>
                </a:solidFill>
                <a:latin typeface="Segoe UI Light" panose="020B0502040204020203" pitchFamily="34" charset="0"/>
                <a:cs typeface="Segoe UI Light" panose="020B0502040204020203" pitchFamily="34" charset="0"/>
              </a:rPr>
              <a:t/>
            </a:r>
            <a:br>
              <a:rPr lang="en-US" sz="3200" dirty="0" smtClean="0">
                <a:solidFill>
                  <a:srgbClr val="505050"/>
                </a:solidFill>
                <a:latin typeface="Segoe UI Light" panose="020B0502040204020203" pitchFamily="34" charset="0"/>
                <a:cs typeface="Segoe UI Light" panose="020B0502040204020203" pitchFamily="34" charset="0"/>
              </a:rPr>
            </a:br>
            <a:r>
              <a:rPr lang="en-US" sz="3200" dirty="0" smtClean="0">
                <a:solidFill>
                  <a:srgbClr val="505050"/>
                </a:solidFill>
                <a:latin typeface="Segoe UI Light" panose="020B0502040204020203" pitchFamily="34" charset="0"/>
                <a:cs typeface="Segoe UI Light" panose="020B0502040204020203" pitchFamily="34" charset="0"/>
              </a:rPr>
              <a:t>Reporter </a:t>
            </a:r>
            <a:r>
              <a:rPr lang="en-US" sz="3200" dirty="0">
                <a:solidFill>
                  <a:srgbClr val="505050"/>
                </a:solidFill>
                <a:latin typeface="Segoe UI Light" panose="020B0502040204020203" pitchFamily="34" charset="0"/>
                <a:cs typeface="Segoe UI Light" panose="020B0502040204020203" pitchFamily="34" charset="0"/>
              </a:rPr>
              <a:t>reports</a:t>
            </a:r>
          </a:p>
          <a:p>
            <a:endParaRPr lang="en-US" sz="3200" dirty="0">
              <a:solidFill>
                <a:srgbClr val="505050"/>
              </a:solidFill>
              <a:latin typeface="Segoe UI Light" panose="020B0502040204020203" pitchFamily="34" charset="0"/>
              <a:cs typeface="Segoe UI Light" panose="020B0502040204020203" pitchFamily="34" charset="0"/>
            </a:endParaRPr>
          </a:p>
          <a:p>
            <a:r>
              <a:rPr lang="en-US" sz="3200" dirty="0">
                <a:solidFill>
                  <a:srgbClr val="505050"/>
                </a:solidFill>
                <a:latin typeface="Segoe UI Light" panose="020B0502040204020203" pitchFamily="34" charset="0"/>
                <a:cs typeface="Segoe UI Light" panose="020B0502040204020203" pitchFamily="34" charset="0"/>
              </a:rPr>
              <a:t>View, Edit, and Create Management Reporter actions</a:t>
            </a:r>
          </a:p>
          <a:p>
            <a:endParaRPr lang="en-US" sz="3200" dirty="0">
              <a:solidFill>
                <a:srgbClr val="505050"/>
              </a:solidFill>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a:blip r:embed="rId3"/>
          <a:stretch>
            <a:fillRect/>
          </a:stretch>
        </p:blipFill>
        <p:spPr>
          <a:xfrm>
            <a:off x="5574996" y="1446095"/>
            <a:ext cx="6586842" cy="5029200"/>
          </a:xfrm>
          <a:prstGeom prst="rect">
            <a:avLst/>
          </a:prstGeom>
          <a:effectLst>
            <a:reflection blurRad="6350" stA="52000" endA="300" endPos="35000" dir="5400000" sy="-100000" algn="bl" rotWithShape="0"/>
          </a:effectLst>
        </p:spPr>
      </p:pic>
      <p:sp>
        <p:nvSpPr>
          <p:cNvPr id="7"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54920040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1139"/>
            <a:ext cx="12434711" cy="910124"/>
          </a:xfrm>
          <a:prstGeom prst="rect">
            <a:avLst/>
          </a:prstGeom>
          <a:solidFill>
            <a:srgbClr val="0078D7"/>
          </a:solidFill>
        </p:spPr>
        <p:txBody>
          <a:bodyPr vert="horz" wrap="square" lIns="438912" tIns="155448" rIns="111901" bIns="0" rtlCol="0" anchor="t" anchorCtr="0">
            <a:noAutofit/>
          </a:bodyPr>
          <a:lstStyle/>
          <a:p>
            <a:pPr defTabSz="914278">
              <a:lnSpc>
                <a:spcPct val="90000"/>
              </a:lnSpc>
              <a:spcBef>
                <a:spcPct val="0"/>
              </a:spcBef>
            </a:pPr>
            <a:r>
              <a:rPr lang="en-US" sz="4800"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Management Reporter integration options</a:t>
            </a:r>
          </a:p>
        </p:txBody>
      </p:sp>
      <p:sp>
        <p:nvSpPr>
          <p:cNvPr id="46" name="Rectangle 45"/>
          <p:cNvSpPr/>
          <p:nvPr/>
        </p:nvSpPr>
        <p:spPr>
          <a:xfrm>
            <a:off x="350837" y="1673352"/>
            <a:ext cx="6011234" cy="2308324"/>
          </a:xfrm>
          <a:prstGeom prst="rect">
            <a:avLst/>
          </a:prstGeom>
        </p:spPr>
        <p:txBody>
          <a:bodyPr wrap="square">
            <a:spAutoFit/>
          </a:bodyPr>
          <a:lstStyle/>
          <a:p>
            <a:pPr>
              <a:lnSpc>
                <a:spcPct val="90000"/>
              </a:lnSpc>
              <a:spcBef>
                <a:spcPct val="20000"/>
              </a:spcBef>
              <a:buSzPct val="90000"/>
            </a:pPr>
            <a:r>
              <a:rPr lang="en-US" sz="3200" dirty="0">
                <a:solidFill>
                  <a:srgbClr val="505050"/>
                </a:solidFill>
                <a:latin typeface="Segoe UI Light" panose="020B0502040204020203" pitchFamily="34" charset="0"/>
                <a:cs typeface="Segoe UI Light" panose="020B0502040204020203" pitchFamily="34" charset="0"/>
              </a:rPr>
              <a:t>In Company Setup Options, you control what data Management Reporter uses for General Ledger and/or Analytical Accounting reporting for each company</a:t>
            </a:r>
          </a:p>
        </p:txBody>
      </p:sp>
      <p:pic>
        <p:nvPicPr>
          <p:cNvPr id="2" name="Picture 1"/>
          <p:cNvPicPr>
            <a:picLocks noChangeAspect="1"/>
          </p:cNvPicPr>
          <p:nvPr/>
        </p:nvPicPr>
        <p:blipFill>
          <a:blip r:embed="rId3"/>
          <a:stretch>
            <a:fillRect/>
          </a:stretch>
        </p:blipFill>
        <p:spPr>
          <a:xfrm>
            <a:off x="7737047" y="1641961"/>
            <a:ext cx="4424791" cy="5055702"/>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03610427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2"/>
            <a:ext cx="12434711" cy="914401"/>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Sessions to learn more</a:t>
            </a:r>
          </a:p>
        </p:txBody>
      </p:sp>
      <p:sp>
        <p:nvSpPr>
          <p:cNvPr id="46" name="Rectangle 45"/>
          <p:cNvSpPr/>
          <p:nvPr/>
        </p:nvSpPr>
        <p:spPr>
          <a:xfrm>
            <a:off x="289551" y="1516062"/>
            <a:ext cx="11740845" cy="5324535"/>
          </a:xfrm>
          <a:prstGeom prst="rect">
            <a:avLst/>
          </a:prstGeom>
        </p:spPr>
        <p:txBody>
          <a:bodyPr wrap="square">
            <a:spAutoFit/>
          </a:bodyPr>
          <a:lstStyle/>
          <a:p>
            <a:r>
              <a:rPr lang="en-US" sz="2000" b="1" dirty="0" smtClean="0">
                <a:gradFill>
                  <a:gsLst>
                    <a:gs pos="0">
                      <a:srgbClr val="505050"/>
                    </a:gs>
                    <a:gs pos="74000">
                      <a:srgbClr val="505050"/>
                    </a:gs>
                  </a:gsLst>
                  <a:lin ang="5400000" scaled="1"/>
                </a:gradFill>
              </a:rPr>
              <a:t>DD15G103 – Microsoft Dynamics GP: Email and Microsoft Word Templates</a:t>
            </a:r>
          </a:p>
          <a:p>
            <a:r>
              <a:rPr lang="en-US" sz="2000" b="1" dirty="0" smtClean="0">
                <a:gradFill>
                  <a:gsLst>
                    <a:gs pos="0">
                      <a:srgbClr val="505050"/>
                    </a:gs>
                    <a:gs pos="74000">
                      <a:srgbClr val="505050"/>
                    </a:gs>
                  </a:gsLst>
                  <a:lin ang="5400000" scaled="1"/>
                </a:gradFill>
              </a:rPr>
              <a:t>When</a:t>
            </a:r>
            <a:r>
              <a:rPr lang="en-US" sz="2000" b="1" dirty="0">
                <a:gradFill>
                  <a:gsLst>
                    <a:gs pos="0">
                      <a:srgbClr val="505050"/>
                    </a:gs>
                    <a:gs pos="74000">
                      <a:srgbClr val="505050"/>
                    </a:gs>
                  </a:gsLst>
                  <a:lin ang="5400000" scaled="1"/>
                </a:gradFill>
              </a:rPr>
              <a:t>:</a:t>
            </a:r>
            <a:r>
              <a:rPr lang="en-US" sz="2000" dirty="0">
                <a:gradFill>
                  <a:gsLst>
                    <a:gs pos="0">
                      <a:srgbClr val="505050"/>
                    </a:gs>
                    <a:gs pos="74000">
                      <a:srgbClr val="505050"/>
                    </a:gs>
                  </a:gsLst>
                  <a:lin ang="5400000" scaled="1"/>
                </a:gradFill>
              </a:rPr>
              <a:t> Tuesday, March 17 3:30 PM - 5:00 PM </a:t>
            </a:r>
          </a:p>
          <a:p>
            <a:r>
              <a:rPr lang="en-US" sz="2000" b="1" dirty="0">
                <a:gradFill>
                  <a:gsLst>
                    <a:gs pos="0">
                      <a:srgbClr val="505050"/>
                    </a:gs>
                    <a:gs pos="74000">
                      <a:srgbClr val="505050"/>
                    </a:gs>
                  </a:gsLst>
                  <a:lin ang="5400000" scaled="1"/>
                </a:gradFill>
              </a:rPr>
              <a:t>Type:</a:t>
            </a:r>
            <a:r>
              <a:rPr lang="en-US" sz="2000" dirty="0">
                <a:gradFill>
                  <a:gsLst>
                    <a:gs pos="0">
                      <a:srgbClr val="505050"/>
                    </a:gs>
                    <a:gs pos="74000">
                      <a:srgbClr val="505050"/>
                    </a:gs>
                  </a:gsLst>
                  <a:lin ang="5400000" scaled="1"/>
                </a:gradFill>
              </a:rPr>
              <a:t> Deep Dive </a:t>
            </a:r>
          </a:p>
          <a:p>
            <a:endParaRPr lang="en-US" sz="2000" dirty="0" smtClean="0">
              <a:gradFill>
                <a:gsLst>
                  <a:gs pos="0">
                    <a:srgbClr val="505050"/>
                  </a:gs>
                  <a:gs pos="74000">
                    <a:srgbClr val="505050"/>
                  </a:gs>
                </a:gsLst>
                <a:lin ang="5400000" scaled="1"/>
              </a:gradFill>
            </a:endParaRPr>
          </a:p>
          <a:p>
            <a:r>
              <a:rPr lang="en-US" sz="2000" b="1" dirty="0" smtClean="0">
                <a:gradFill>
                  <a:gsLst>
                    <a:gs pos="0">
                      <a:srgbClr val="505050"/>
                    </a:gs>
                    <a:gs pos="74000">
                      <a:srgbClr val="505050"/>
                    </a:gs>
                  </a:gsLst>
                  <a:lin ang="5400000" scaled="1"/>
                </a:gradFill>
              </a:rPr>
              <a:t>CS15G017 – Microsoft Dynamics GP 2015: Security</a:t>
            </a:r>
          </a:p>
          <a:p>
            <a:r>
              <a:rPr lang="en-US" sz="2000" b="1" dirty="0" smtClean="0">
                <a:gradFill>
                  <a:gsLst>
                    <a:gs pos="0">
                      <a:srgbClr val="505050"/>
                    </a:gs>
                    <a:gs pos="74000">
                      <a:srgbClr val="505050"/>
                    </a:gs>
                  </a:gsLst>
                  <a:lin ang="5400000" scaled="1"/>
                </a:gradFill>
              </a:rPr>
              <a:t>When</a:t>
            </a:r>
            <a:r>
              <a:rPr lang="en-US" sz="2000" b="1" dirty="0">
                <a:gradFill>
                  <a:gsLst>
                    <a:gs pos="0">
                      <a:srgbClr val="505050"/>
                    </a:gs>
                    <a:gs pos="74000">
                      <a:srgbClr val="505050"/>
                    </a:gs>
                  </a:gsLst>
                  <a:lin ang="5400000" scaled="1"/>
                </a:gradFill>
              </a:rPr>
              <a:t>:</a:t>
            </a:r>
            <a:r>
              <a:rPr lang="en-US" sz="2000" dirty="0">
                <a:gradFill>
                  <a:gsLst>
                    <a:gs pos="0">
                      <a:srgbClr val="505050"/>
                    </a:gs>
                    <a:gs pos="74000">
                      <a:srgbClr val="505050"/>
                    </a:gs>
                  </a:gsLst>
                  <a:lin ang="5400000" scaled="1"/>
                </a:gradFill>
              </a:rPr>
              <a:t> Tuesday, March 17 2:00 PM - 3:00 PM </a:t>
            </a:r>
          </a:p>
          <a:p>
            <a:r>
              <a:rPr lang="en-US" sz="2000" b="1" dirty="0">
                <a:gradFill>
                  <a:gsLst>
                    <a:gs pos="0">
                      <a:srgbClr val="505050"/>
                    </a:gs>
                    <a:gs pos="74000">
                      <a:srgbClr val="505050"/>
                    </a:gs>
                  </a:gsLst>
                  <a:lin ang="5400000" scaled="1"/>
                </a:gradFill>
              </a:rPr>
              <a:t>Type:</a:t>
            </a:r>
            <a:r>
              <a:rPr lang="en-US" sz="2000" dirty="0">
                <a:gradFill>
                  <a:gsLst>
                    <a:gs pos="0">
                      <a:srgbClr val="505050"/>
                    </a:gs>
                    <a:gs pos="74000">
                      <a:srgbClr val="505050"/>
                    </a:gs>
                  </a:gsLst>
                  <a:lin ang="5400000" scaled="1"/>
                </a:gradFill>
              </a:rPr>
              <a:t> Concurrent Session </a:t>
            </a:r>
          </a:p>
          <a:p>
            <a:endParaRPr lang="en-US" sz="2000" dirty="0" smtClean="0">
              <a:gradFill>
                <a:gsLst>
                  <a:gs pos="0">
                    <a:srgbClr val="505050"/>
                  </a:gs>
                  <a:gs pos="74000">
                    <a:srgbClr val="505050"/>
                  </a:gs>
                </a:gsLst>
                <a:lin ang="5400000" scaled="1"/>
              </a:gradFill>
            </a:endParaRPr>
          </a:p>
          <a:p>
            <a:r>
              <a:rPr lang="en-US" sz="2000" b="1" dirty="0" smtClean="0">
                <a:gradFill>
                  <a:gsLst>
                    <a:gs pos="0">
                      <a:srgbClr val="505050"/>
                    </a:gs>
                    <a:gs pos="74000">
                      <a:srgbClr val="505050"/>
                    </a:gs>
                  </a:gsLst>
                  <a:lin ang="5400000" scaled="1"/>
                </a:gradFill>
              </a:rPr>
              <a:t>CS15G014 – Leveraging Microsoft Dynamics GP 2015: Service-based architecture for better integrations</a:t>
            </a:r>
          </a:p>
          <a:p>
            <a:r>
              <a:rPr lang="en-US" sz="2000" b="1" dirty="0" smtClean="0">
                <a:gradFill>
                  <a:gsLst>
                    <a:gs pos="0">
                      <a:srgbClr val="505050"/>
                    </a:gs>
                    <a:gs pos="74000">
                      <a:srgbClr val="505050"/>
                    </a:gs>
                  </a:gsLst>
                  <a:lin ang="5400000" scaled="1"/>
                </a:gradFill>
              </a:rPr>
              <a:t>When</a:t>
            </a:r>
            <a:r>
              <a:rPr lang="en-US" sz="2000" b="1" dirty="0">
                <a:gradFill>
                  <a:gsLst>
                    <a:gs pos="0">
                      <a:srgbClr val="505050"/>
                    </a:gs>
                    <a:gs pos="74000">
                      <a:srgbClr val="505050"/>
                    </a:gs>
                  </a:gsLst>
                  <a:lin ang="5400000" scaled="1"/>
                </a:gradFill>
              </a:rPr>
              <a:t>:</a:t>
            </a:r>
            <a:r>
              <a:rPr lang="en-US" sz="2000" dirty="0">
                <a:gradFill>
                  <a:gsLst>
                    <a:gs pos="0">
                      <a:srgbClr val="505050"/>
                    </a:gs>
                    <a:gs pos="74000">
                      <a:srgbClr val="505050"/>
                    </a:gs>
                  </a:gsLst>
                  <a:lin ang="5400000" scaled="1"/>
                </a:gradFill>
              </a:rPr>
              <a:t> Wednesday, March 18 2:00 PM - 3:00 PM </a:t>
            </a:r>
          </a:p>
          <a:p>
            <a:r>
              <a:rPr lang="en-US" sz="2000" b="1" dirty="0">
                <a:gradFill>
                  <a:gsLst>
                    <a:gs pos="0">
                      <a:srgbClr val="505050"/>
                    </a:gs>
                    <a:gs pos="74000">
                      <a:srgbClr val="505050"/>
                    </a:gs>
                  </a:gsLst>
                  <a:lin ang="5400000" scaled="1"/>
                </a:gradFill>
              </a:rPr>
              <a:t>Type:</a:t>
            </a:r>
            <a:r>
              <a:rPr lang="en-US" sz="2000" dirty="0">
                <a:gradFill>
                  <a:gsLst>
                    <a:gs pos="0">
                      <a:srgbClr val="505050"/>
                    </a:gs>
                    <a:gs pos="74000">
                      <a:srgbClr val="505050"/>
                    </a:gs>
                  </a:gsLst>
                  <a:lin ang="5400000" scaled="1"/>
                </a:gradFill>
              </a:rPr>
              <a:t> Concurrent Session </a:t>
            </a:r>
          </a:p>
          <a:p>
            <a:endParaRPr lang="en-US" sz="2000" dirty="0" smtClean="0">
              <a:gradFill>
                <a:gsLst>
                  <a:gs pos="0">
                    <a:srgbClr val="505050"/>
                  </a:gs>
                  <a:gs pos="74000">
                    <a:srgbClr val="505050"/>
                  </a:gs>
                </a:gsLst>
                <a:lin ang="5400000" scaled="1"/>
              </a:gradFill>
            </a:endParaRPr>
          </a:p>
          <a:p>
            <a:r>
              <a:rPr lang="en-US" sz="2000" b="1" dirty="0" smtClean="0">
                <a:gradFill>
                  <a:gsLst>
                    <a:gs pos="0">
                      <a:srgbClr val="505050"/>
                    </a:gs>
                    <a:gs pos="74000">
                      <a:srgbClr val="505050"/>
                    </a:gs>
                  </a:gsLst>
                  <a:lin ang="5400000" scaled="1"/>
                </a:gradFill>
              </a:rPr>
              <a:t>CS15G004 – Microsoft Dynamics GP 2013 through Microsoft Dynamics GP 2015: System wide functionality and tools</a:t>
            </a:r>
          </a:p>
          <a:p>
            <a:r>
              <a:rPr lang="en-US" sz="2000" b="1" dirty="0" smtClean="0">
                <a:gradFill>
                  <a:gsLst>
                    <a:gs pos="0">
                      <a:srgbClr val="505050"/>
                    </a:gs>
                    <a:gs pos="74000">
                      <a:srgbClr val="505050"/>
                    </a:gs>
                  </a:gsLst>
                  <a:lin ang="5400000" scaled="1"/>
                </a:gradFill>
              </a:rPr>
              <a:t>When</a:t>
            </a:r>
            <a:r>
              <a:rPr lang="en-US" sz="2000" b="1" dirty="0">
                <a:gradFill>
                  <a:gsLst>
                    <a:gs pos="0">
                      <a:srgbClr val="505050"/>
                    </a:gs>
                    <a:gs pos="74000">
                      <a:srgbClr val="505050"/>
                    </a:gs>
                  </a:gsLst>
                  <a:lin ang="5400000" scaled="1"/>
                </a:gradFill>
              </a:rPr>
              <a:t>:</a:t>
            </a:r>
            <a:r>
              <a:rPr lang="en-US" sz="2000" dirty="0">
                <a:gradFill>
                  <a:gsLst>
                    <a:gs pos="0">
                      <a:srgbClr val="505050"/>
                    </a:gs>
                    <a:gs pos="74000">
                      <a:srgbClr val="505050"/>
                    </a:gs>
                  </a:gsLst>
                  <a:lin ang="5400000" scaled="1"/>
                </a:gradFill>
              </a:rPr>
              <a:t> Wednesday, March 18 11:00 AM - 12:00 PM </a:t>
            </a:r>
          </a:p>
          <a:p>
            <a:r>
              <a:rPr lang="en-US" sz="2000" b="1" dirty="0">
                <a:gradFill>
                  <a:gsLst>
                    <a:gs pos="0">
                      <a:srgbClr val="505050"/>
                    </a:gs>
                    <a:gs pos="74000">
                      <a:srgbClr val="505050"/>
                    </a:gs>
                  </a:gsLst>
                  <a:lin ang="5400000" scaled="1"/>
                </a:gradFill>
              </a:rPr>
              <a:t>Type:</a:t>
            </a:r>
            <a:r>
              <a:rPr lang="en-US" sz="2000" dirty="0">
                <a:gradFill>
                  <a:gsLst>
                    <a:gs pos="0">
                      <a:srgbClr val="505050"/>
                    </a:gs>
                    <a:gs pos="74000">
                      <a:srgbClr val="505050"/>
                    </a:gs>
                  </a:gsLst>
                  <a:lin ang="5400000" scaled="1"/>
                </a:gradFill>
              </a:rPr>
              <a:t> Concurrent Session </a:t>
            </a:r>
            <a:endParaRPr lang="en-US" sz="3200" dirty="0">
              <a:gradFill>
                <a:gsLst>
                  <a:gs pos="0">
                    <a:srgbClr val="505050"/>
                  </a:gs>
                  <a:gs pos="74000">
                    <a:srgbClr val="505050"/>
                  </a:gs>
                </a:gsLst>
                <a:lin ang="5400000" scaled="1"/>
              </a:gradFill>
            </a:endParaRPr>
          </a:p>
        </p:txBody>
      </p:sp>
    </p:spTree>
    <p:extLst>
      <p:ext uri="{BB962C8B-B14F-4D97-AF65-F5344CB8AC3E}">
        <p14:creationId xmlns:p14="http://schemas.microsoft.com/office/powerpoint/2010/main" val="314885403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827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Web client</a:t>
            </a:r>
            <a:endParaRPr lang="en-US" dirty="0"/>
          </a:p>
        </p:txBody>
      </p:sp>
    </p:spTree>
    <p:extLst>
      <p:ext uri="{BB962C8B-B14F-4D97-AF65-F5344CB8AC3E}">
        <p14:creationId xmlns:p14="http://schemas.microsoft.com/office/powerpoint/2010/main" val="27499137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970" y="1391700"/>
            <a:ext cx="4885003" cy="6459974"/>
          </a:xfrm>
          <a:prstGeom prst="rect">
            <a:avLst/>
          </a:prstGeom>
        </p:spPr>
        <p:txBody>
          <a:bodyPr wrap="square">
            <a:spAutoFit/>
          </a:bodyPr>
          <a:lstStyle/>
          <a:p>
            <a:pPr>
              <a:spcBef>
                <a:spcPts val="612"/>
              </a:spcBef>
            </a:pPr>
            <a:r>
              <a:rPr lang="en-US" b="1" dirty="0" smtClean="0">
                <a:gradFill>
                  <a:gsLst>
                    <a:gs pos="0">
                      <a:srgbClr val="505050"/>
                    </a:gs>
                    <a:gs pos="74000">
                      <a:srgbClr val="505050"/>
                    </a:gs>
                  </a:gsLst>
                  <a:lin ang="5400000" scaled="1"/>
                </a:gradFill>
                <a:cs typeface="Segoe UI" panose="020B0502040204020203" pitchFamily="34" charset="0"/>
              </a:rPr>
              <a:t>Microsoft Dynamics GP 2013 </a:t>
            </a:r>
            <a:br>
              <a:rPr lang="en-US" b="1" dirty="0" smtClean="0">
                <a:gradFill>
                  <a:gsLst>
                    <a:gs pos="0">
                      <a:srgbClr val="505050"/>
                    </a:gs>
                    <a:gs pos="74000">
                      <a:srgbClr val="505050"/>
                    </a:gs>
                  </a:gsLst>
                  <a:lin ang="5400000" scaled="1"/>
                </a:gradFill>
                <a:cs typeface="Segoe UI" panose="020B0502040204020203" pitchFamily="34" charset="0"/>
              </a:rPr>
            </a:br>
            <a:r>
              <a:rPr lang="en-US" b="1" dirty="0" smtClean="0">
                <a:gradFill>
                  <a:gsLst>
                    <a:gs pos="0">
                      <a:srgbClr val="505050"/>
                    </a:gs>
                    <a:gs pos="74000">
                      <a:srgbClr val="505050"/>
                    </a:gs>
                  </a:gsLst>
                  <a:lin ang="5400000" scaled="1"/>
                </a:gradFill>
                <a:cs typeface="Segoe UI" panose="020B0502040204020203" pitchFamily="34" charset="0"/>
              </a:rPr>
              <a:t>SP1</a:t>
            </a:r>
            <a:endParaRPr lang="en-US" b="1"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b="1" dirty="0">
                <a:gradFill>
                  <a:gsLst>
                    <a:gs pos="0">
                      <a:srgbClr val="505050"/>
                    </a:gs>
                    <a:gs pos="74000">
                      <a:srgbClr val="505050"/>
                    </a:gs>
                  </a:gsLst>
                  <a:lin ang="5400000" scaled="1"/>
                </a:gradFill>
                <a:cs typeface="Segoe UI" panose="020B0502040204020203" pitchFamily="34" charset="0"/>
              </a:rPr>
              <a:t>Modules</a:t>
            </a:r>
            <a:endParaRPr lang="en-US"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dirty="0">
                <a:gradFill>
                  <a:gsLst>
                    <a:gs pos="0">
                      <a:srgbClr val="505050"/>
                    </a:gs>
                    <a:gs pos="74000">
                      <a:srgbClr val="505050"/>
                    </a:gs>
                  </a:gsLst>
                  <a:lin ang="5400000" scaled="1"/>
                </a:gradFill>
                <a:cs typeface="Segoe UI" panose="020B0502040204020203" pitchFamily="34" charset="0"/>
              </a:rPr>
              <a:t>Human Resources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US Payroll</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Returns Management</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Contract Management</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Inventory Bill of Materials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Excel Based Budgeting</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Field Level Security</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ADP </a:t>
            </a:r>
            <a:r>
              <a:rPr lang="en-US" dirty="0" smtClean="0">
                <a:gradFill>
                  <a:gsLst>
                    <a:gs pos="0">
                      <a:srgbClr val="505050"/>
                    </a:gs>
                    <a:gs pos="74000">
                      <a:srgbClr val="505050"/>
                    </a:gs>
                  </a:gsLst>
                  <a:lin ang="5400000" scaled="1"/>
                </a:gradFill>
                <a:cs typeface="Segoe UI" panose="020B0502040204020203" pitchFamily="34" charset="0"/>
              </a:rPr>
              <a:t>integration</a:t>
            </a:r>
            <a:endParaRPr lang="en-US"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b="1" dirty="0">
                <a:gradFill>
                  <a:gsLst>
                    <a:gs pos="0">
                      <a:srgbClr val="505050"/>
                    </a:gs>
                    <a:gs pos="74000">
                      <a:srgbClr val="505050"/>
                    </a:gs>
                  </a:gsLst>
                  <a:lin ang="5400000" scaled="1"/>
                </a:gradFill>
                <a:cs typeface="Segoe UI" panose="020B0502040204020203" pitchFamily="34" charset="0"/>
              </a:rPr>
              <a:t>Features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Lync </a:t>
            </a:r>
            <a:r>
              <a:rPr lang="en-US" dirty="0" smtClean="0">
                <a:gradFill>
                  <a:gsLst>
                    <a:gs pos="0">
                      <a:srgbClr val="505050"/>
                    </a:gs>
                    <a:gs pos="74000">
                      <a:srgbClr val="505050"/>
                    </a:gs>
                  </a:gsLst>
                  <a:lin ang="5400000" scaled="1"/>
                </a:gradFill>
                <a:cs typeface="Segoe UI" panose="020B0502040204020203" pitchFamily="34" charset="0"/>
              </a:rPr>
              <a:t>integration</a:t>
            </a:r>
            <a:endParaRPr lang="en-US"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dirty="0">
                <a:gradFill>
                  <a:gsLst>
                    <a:gs pos="0">
                      <a:srgbClr val="505050"/>
                    </a:gs>
                    <a:gs pos="74000">
                      <a:srgbClr val="505050"/>
                    </a:gs>
                  </a:gsLst>
                  <a:lin ang="5400000" scaled="1"/>
                </a:gradFill>
                <a:cs typeface="Segoe UI" panose="020B0502040204020203" pitchFamily="34" charset="0"/>
              </a:rPr>
              <a:t>Autocomplete</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Business Analyzer on Navigation Lists</a:t>
            </a:r>
          </a:p>
          <a:p>
            <a:pPr>
              <a:lnSpc>
                <a:spcPct val="150000"/>
              </a:lnSpc>
            </a:pPr>
            <a:endParaRPr lang="en-US" sz="2400" dirty="0">
              <a:gradFill>
                <a:gsLst>
                  <a:gs pos="0">
                    <a:srgbClr val="505050"/>
                  </a:gs>
                  <a:gs pos="74000">
                    <a:srgbClr val="505050"/>
                  </a:gs>
                </a:gsLst>
                <a:lin ang="5400000" scaled="1"/>
              </a:gradFill>
              <a:latin typeface="Segoe UI Light" panose="020B0502040204020203" pitchFamily="34" charset="0"/>
              <a:cs typeface="Segoe UI Light" panose="020B0502040204020203" pitchFamily="34" charset="0"/>
            </a:endParaRPr>
          </a:p>
          <a:p>
            <a:pPr>
              <a:lnSpc>
                <a:spcPct val="150000"/>
              </a:lnSpc>
            </a:pPr>
            <a:endParaRPr lang="en-US" sz="2400" dirty="0">
              <a:gradFill>
                <a:gsLst>
                  <a:gs pos="0">
                    <a:srgbClr val="505050"/>
                  </a:gs>
                  <a:gs pos="74000">
                    <a:srgbClr val="505050"/>
                  </a:gs>
                </a:gsLst>
                <a:lin ang="5400000" scaled="1"/>
              </a:gradFill>
              <a:latin typeface="Segoe UI Light" panose="020B0502040204020203" pitchFamily="34" charset="0"/>
              <a:cs typeface="Segoe UI Light" panose="020B0502040204020203" pitchFamily="34" charset="0"/>
            </a:endParaRPr>
          </a:p>
        </p:txBody>
      </p:sp>
      <p:sp>
        <p:nvSpPr>
          <p:cNvPr id="3" name="Title 1"/>
          <p:cNvSpPr txBox="1">
            <a:spLocks/>
          </p:cNvSpPr>
          <p:nvPr/>
        </p:nvSpPr>
        <p:spPr>
          <a:xfrm>
            <a:off x="882" y="298763"/>
            <a:ext cx="12434711" cy="912499"/>
          </a:xfrm>
          <a:prstGeom prst="rect">
            <a:avLst/>
          </a:prstGeom>
          <a:solidFill>
            <a:srgbClr val="008272"/>
          </a:solidFill>
        </p:spPr>
        <p:txBody>
          <a:bodyPr vert="horz" wrap="square" lIns="438912" tIns="109728" rIns="111901" bIns="0" rtlCol="0" anchor="t" anchorCtr="0">
            <a:noAutofit/>
          </a:bodyPr>
          <a:lstStyle>
            <a:defPPr>
              <a:defRPr lang="en-US"/>
            </a:defPPr>
            <a:lvl1pPr defTabSz="914278">
              <a:lnSpc>
                <a:spcPct val="90000"/>
              </a:lnSpc>
              <a:spcBef>
                <a:spcPct val="0"/>
              </a:spcBef>
              <a:defRPr sz="5201" spc="-100">
                <a:ln w="3175">
                  <a:noFill/>
                </a:ln>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defRPr>
            </a:lvl1pPr>
          </a:lstStyle>
          <a:p>
            <a:r>
              <a:rPr lang="en-US" dirty="0">
                <a:gradFill>
                  <a:gsLst>
                    <a:gs pos="0">
                      <a:srgbClr val="FFFFFF"/>
                    </a:gs>
                    <a:gs pos="74000">
                      <a:srgbClr val="FFFFFF"/>
                    </a:gs>
                  </a:gsLst>
                  <a:lin ang="5400000" scaled="1"/>
                </a:gradFill>
              </a:rPr>
              <a:t>Web client</a:t>
            </a:r>
          </a:p>
        </p:txBody>
      </p:sp>
      <p:sp>
        <p:nvSpPr>
          <p:cNvPr id="4" name="Rectangle 3"/>
          <p:cNvSpPr/>
          <p:nvPr/>
        </p:nvSpPr>
        <p:spPr>
          <a:xfrm>
            <a:off x="4915504" y="1391700"/>
            <a:ext cx="3893534" cy="5180585"/>
          </a:xfrm>
          <a:prstGeom prst="rect">
            <a:avLst/>
          </a:prstGeom>
        </p:spPr>
        <p:txBody>
          <a:bodyPr wrap="square">
            <a:spAutoFit/>
          </a:bodyPr>
          <a:lstStyle/>
          <a:p>
            <a:r>
              <a:rPr lang="en-US" b="1" dirty="0">
                <a:gradFill>
                  <a:gsLst>
                    <a:gs pos="0">
                      <a:srgbClr val="505050"/>
                    </a:gs>
                    <a:gs pos="74000">
                      <a:srgbClr val="505050"/>
                    </a:gs>
                  </a:gsLst>
                  <a:lin ang="5400000" scaled="1"/>
                </a:gradFill>
                <a:cs typeface="Segoe UI" panose="020B0502040204020203" pitchFamily="34" charset="0"/>
              </a:rPr>
              <a:t>Microsoft Dynamics GP 2013 </a:t>
            </a:r>
            <a:br>
              <a:rPr lang="en-US" b="1" dirty="0">
                <a:gradFill>
                  <a:gsLst>
                    <a:gs pos="0">
                      <a:srgbClr val="505050"/>
                    </a:gs>
                    <a:gs pos="74000">
                      <a:srgbClr val="505050"/>
                    </a:gs>
                  </a:gsLst>
                  <a:lin ang="5400000" scaled="1"/>
                </a:gradFill>
                <a:cs typeface="Segoe UI" panose="020B0502040204020203" pitchFamily="34" charset="0"/>
              </a:rPr>
            </a:br>
            <a:r>
              <a:rPr lang="en-US" b="1" dirty="0" smtClean="0">
                <a:gradFill>
                  <a:gsLst>
                    <a:gs pos="0">
                      <a:srgbClr val="505050"/>
                    </a:gs>
                    <a:gs pos="74000">
                      <a:srgbClr val="505050"/>
                    </a:gs>
                  </a:gsLst>
                  <a:lin ang="5400000" scaled="1"/>
                </a:gradFill>
                <a:cs typeface="Segoe UI" panose="020B0502040204020203" pitchFamily="34" charset="0"/>
              </a:rPr>
              <a:t>SP2</a:t>
            </a:r>
            <a:endParaRPr lang="en-US" b="1" dirty="0">
              <a:gradFill>
                <a:gsLst>
                  <a:gs pos="0">
                    <a:srgbClr val="505050"/>
                  </a:gs>
                  <a:gs pos="74000">
                    <a:srgbClr val="505050"/>
                  </a:gs>
                </a:gsLst>
                <a:lin ang="5400000" scaled="1"/>
              </a:gradFill>
              <a:cs typeface="Segoe UI" panose="020B0502040204020203" pitchFamily="34" charset="0"/>
            </a:endParaRPr>
          </a:p>
          <a:p>
            <a:pPr>
              <a:spcBef>
                <a:spcPts val="612"/>
              </a:spcBef>
            </a:pPr>
            <a:r>
              <a:rPr lang="en-US" b="1" dirty="0">
                <a:gradFill>
                  <a:gsLst>
                    <a:gs pos="0">
                      <a:srgbClr val="505050"/>
                    </a:gs>
                    <a:gs pos="74000">
                      <a:srgbClr val="505050"/>
                    </a:gs>
                  </a:gsLst>
                  <a:lin ang="5400000" scaled="1"/>
                </a:gradFill>
                <a:cs typeface="Segoe UI" panose="020B0502040204020203" pitchFamily="34" charset="0"/>
              </a:rPr>
              <a:t>Modules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Project Series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Manufacturing </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Fixed Assets Enhancements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Service Call Management</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Bank Activity Statements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Payment Document Management</a:t>
            </a:r>
          </a:p>
          <a:p>
            <a:pPr>
              <a:spcBef>
                <a:spcPts val="612"/>
              </a:spcBef>
            </a:pPr>
            <a:r>
              <a:rPr lang="en-US" b="1" dirty="0">
                <a:gradFill>
                  <a:gsLst>
                    <a:gs pos="0">
                      <a:srgbClr val="505050"/>
                    </a:gs>
                    <a:gs pos="74000">
                      <a:srgbClr val="505050"/>
                    </a:gs>
                  </a:gsLst>
                  <a:lin ang="5400000" scaled="1"/>
                </a:gradFill>
                <a:cs typeface="Segoe UI" panose="020B0502040204020203" pitchFamily="34" charset="0"/>
              </a:rPr>
              <a:t>Features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Keyboard shortcuts</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Visual Studio Tools – V1</a:t>
            </a:r>
          </a:p>
          <a:p>
            <a:pPr>
              <a:spcBef>
                <a:spcPts val="612"/>
              </a:spcBef>
            </a:pPr>
            <a:r>
              <a:rPr lang="en-US" dirty="0">
                <a:gradFill>
                  <a:gsLst>
                    <a:gs pos="0">
                      <a:srgbClr val="505050"/>
                    </a:gs>
                    <a:gs pos="74000">
                      <a:srgbClr val="505050"/>
                    </a:gs>
                  </a:gsLst>
                  <a:lin ang="5400000" scaled="1"/>
                </a:gradFill>
                <a:cs typeface="Segoe UI" panose="020B0502040204020203" pitchFamily="34" charset="0"/>
              </a:rPr>
              <a:t>Same port for </a:t>
            </a:r>
            <a:r>
              <a:rPr lang="en-US" dirty="0" smtClean="0">
                <a:gradFill>
                  <a:gsLst>
                    <a:gs pos="0">
                      <a:srgbClr val="505050"/>
                    </a:gs>
                    <a:gs pos="74000">
                      <a:srgbClr val="505050"/>
                    </a:gs>
                  </a:gsLst>
                  <a:lin ang="5400000" scaled="1"/>
                </a:gradFill>
                <a:cs typeface="Segoe UI" panose="020B0502040204020203" pitchFamily="34" charset="0"/>
              </a:rPr>
              <a:t>website </a:t>
            </a:r>
            <a:r>
              <a:rPr lang="en-US" dirty="0">
                <a:gradFill>
                  <a:gsLst>
                    <a:gs pos="0">
                      <a:srgbClr val="505050"/>
                    </a:gs>
                    <a:gs pos="74000">
                      <a:srgbClr val="505050"/>
                    </a:gs>
                  </a:gsLst>
                  <a:lin ang="5400000" scaled="1"/>
                </a:gradFill>
                <a:cs typeface="Segoe UI" panose="020B0502040204020203" pitchFamily="34" charset="0"/>
              </a:rPr>
              <a:t>and runtime service</a:t>
            </a:r>
          </a:p>
          <a:p>
            <a:pPr>
              <a:lnSpc>
                <a:spcPct val="150000"/>
              </a:lnSpc>
            </a:pPr>
            <a:endParaRPr lang="en-US" sz="1600" dirty="0">
              <a:gradFill>
                <a:gsLst>
                  <a:gs pos="0">
                    <a:srgbClr val="505050"/>
                  </a:gs>
                  <a:gs pos="74000">
                    <a:srgbClr val="505050"/>
                  </a:gs>
                </a:gsLst>
                <a:lin ang="5400000" scaled="1"/>
              </a:gradFill>
              <a:latin typeface="Segoe UI Light" panose="020B0502040204020203" pitchFamily="34" charset="0"/>
              <a:cs typeface="Segoe UI Light" panose="020B0502040204020203" pitchFamily="34" charset="0"/>
            </a:endParaRPr>
          </a:p>
        </p:txBody>
      </p:sp>
      <p:sp>
        <p:nvSpPr>
          <p:cNvPr id="6" name="Rectangle 5"/>
          <p:cNvSpPr/>
          <p:nvPr/>
        </p:nvSpPr>
        <p:spPr>
          <a:xfrm>
            <a:off x="8809037" y="1318000"/>
            <a:ext cx="6217356" cy="1338828"/>
          </a:xfrm>
          <a:prstGeom prst="rect">
            <a:avLst/>
          </a:prstGeom>
        </p:spPr>
        <p:txBody>
          <a:bodyPr>
            <a:spAutoFit/>
          </a:bodyPr>
          <a:lstStyle/>
          <a:p>
            <a:pPr>
              <a:lnSpc>
                <a:spcPct val="150000"/>
              </a:lnSpc>
            </a:pPr>
            <a:r>
              <a:rPr lang="en-US" b="1" dirty="0">
                <a:gradFill>
                  <a:gsLst>
                    <a:gs pos="0">
                      <a:srgbClr val="505050"/>
                    </a:gs>
                    <a:gs pos="74000">
                      <a:srgbClr val="505050"/>
                    </a:gs>
                  </a:gsLst>
                  <a:lin ang="5400000" scaled="1"/>
                </a:gradFill>
                <a:cs typeface="Segoe UI" panose="020B0502040204020203" pitchFamily="34" charset="0"/>
              </a:rPr>
              <a:t>Microsoft Dynamics GP </a:t>
            </a:r>
            <a:r>
              <a:rPr lang="en-US" b="1" dirty="0" smtClean="0">
                <a:gradFill>
                  <a:gsLst>
                    <a:gs pos="0">
                      <a:srgbClr val="505050"/>
                    </a:gs>
                    <a:gs pos="74000">
                      <a:srgbClr val="505050"/>
                    </a:gs>
                  </a:gsLst>
                  <a:lin ang="5400000" scaled="1"/>
                </a:gradFill>
                <a:cs typeface="Segoe UI" panose="020B0502040204020203" pitchFamily="34" charset="0"/>
              </a:rPr>
              <a:t>2015</a:t>
            </a:r>
            <a:endParaRPr lang="en-US" b="1" dirty="0">
              <a:gradFill>
                <a:gsLst>
                  <a:gs pos="0">
                    <a:srgbClr val="505050"/>
                  </a:gs>
                  <a:gs pos="74000">
                    <a:srgbClr val="505050"/>
                  </a:gs>
                </a:gsLst>
                <a:lin ang="5400000" scaled="1"/>
              </a:gradFill>
              <a:cs typeface="Segoe UI" panose="020B0502040204020203" pitchFamily="34" charset="0"/>
            </a:endParaRPr>
          </a:p>
          <a:p>
            <a:pPr>
              <a:lnSpc>
                <a:spcPct val="150000"/>
              </a:lnSpc>
            </a:pPr>
            <a:r>
              <a:rPr lang="en-US" dirty="0">
                <a:gradFill>
                  <a:gsLst>
                    <a:gs pos="0">
                      <a:srgbClr val="505050"/>
                    </a:gs>
                    <a:gs pos="74000">
                      <a:srgbClr val="505050"/>
                    </a:gs>
                  </a:gsLst>
                  <a:lin ang="5400000" scaled="1"/>
                </a:gradFill>
                <a:cs typeface="Segoe UI" panose="020B0502040204020203" pitchFamily="34" charset="0"/>
              </a:rPr>
              <a:t>Invoicing</a:t>
            </a:r>
          </a:p>
          <a:p>
            <a:pPr>
              <a:lnSpc>
                <a:spcPct val="150000"/>
              </a:lnSpc>
            </a:pPr>
            <a:r>
              <a:rPr lang="en-US" dirty="0">
                <a:gradFill>
                  <a:gsLst>
                    <a:gs pos="0">
                      <a:srgbClr val="505050"/>
                    </a:gs>
                    <a:gs pos="74000">
                      <a:srgbClr val="505050"/>
                    </a:gs>
                  </a:gsLst>
                  <a:lin ang="5400000" scaled="1"/>
                </a:gradFill>
                <a:cs typeface="Segoe UI" panose="020B0502040204020203" pitchFamily="34" charset="0"/>
              </a:rPr>
              <a:t>Canadian Payroll</a:t>
            </a:r>
          </a:p>
        </p:txBody>
      </p:sp>
    </p:spTree>
    <p:extLst>
      <p:ext uri="{BB962C8B-B14F-4D97-AF65-F5344CB8AC3E}">
        <p14:creationId xmlns:p14="http://schemas.microsoft.com/office/powerpoint/2010/main" val="236398873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301139"/>
            <a:ext cx="12434711" cy="910124"/>
          </a:xfrm>
          <a:solidFill>
            <a:srgbClr val="00827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ADP integration to GL for web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client</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3764" y="1673352"/>
            <a:ext cx="5485621" cy="1071062"/>
          </a:xfrm>
        </p:spPr>
        <p:txBody>
          <a:bodyPr/>
          <a:lstStyle/>
          <a:p>
            <a:r>
              <a:rPr lang="en-US" dirty="0" smtClean="0"/>
              <a:t>Import ADP transaction directly from the web </a:t>
            </a:r>
            <a:r>
              <a:rPr lang="en-US" dirty="0"/>
              <a:t>c</a:t>
            </a:r>
            <a:r>
              <a:rPr lang="en-US" dirty="0" smtClean="0"/>
              <a:t>lient </a:t>
            </a:r>
            <a:endParaRPr lang="en-US" dirty="0"/>
          </a:p>
        </p:txBody>
      </p:sp>
      <p:pic>
        <p:nvPicPr>
          <p:cNvPr id="4" name="Picture 3"/>
          <p:cNvPicPr>
            <a:picLocks noChangeAspect="1"/>
          </p:cNvPicPr>
          <p:nvPr/>
        </p:nvPicPr>
        <p:blipFill>
          <a:blip r:embed="rId3"/>
          <a:stretch>
            <a:fillRect/>
          </a:stretch>
        </p:blipFill>
        <p:spPr>
          <a:xfrm>
            <a:off x="6218237" y="1887443"/>
            <a:ext cx="5751054" cy="2768666"/>
          </a:xfrm>
          <a:prstGeom prst="rect">
            <a:avLst/>
          </a:prstGeom>
          <a:effectLst>
            <a:reflection blurRad="6350" stA="50000" endA="300" endPos="55500" dist="50800" dir="5400000" sy="-100000" algn="bl" rotWithShape="0"/>
          </a:effectLst>
        </p:spPr>
      </p:pic>
      <p:sp>
        <p:nvSpPr>
          <p:cNvPr id="5" name="Title 1"/>
          <p:cNvSpPr txBox="1">
            <a:spLocks/>
          </p:cNvSpPr>
          <p:nvPr/>
        </p:nvSpPr>
        <p:spPr>
          <a:xfrm>
            <a:off x="9037637" y="301139"/>
            <a:ext cx="31242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SP1</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26524350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00827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Web client Lync integration</a:t>
            </a:r>
          </a:p>
        </p:txBody>
      </p:sp>
      <p:pic>
        <p:nvPicPr>
          <p:cNvPr id="7" name="Picture 6"/>
          <p:cNvPicPr>
            <a:picLocks noChangeAspect="1"/>
          </p:cNvPicPr>
          <p:nvPr/>
        </p:nvPicPr>
        <p:blipFill>
          <a:blip r:embed="rId3"/>
          <a:stretch>
            <a:fillRect/>
          </a:stretch>
        </p:blipFill>
        <p:spPr>
          <a:xfrm>
            <a:off x="6446837" y="1771191"/>
            <a:ext cx="5195888" cy="4926472"/>
          </a:xfrm>
          <a:prstGeom prst="rect">
            <a:avLst/>
          </a:prstGeom>
          <a:effectLst>
            <a:reflection blurRad="6350" stA="52000" endA="300" endPos="35000" dir="5400000" sy="-100000" algn="bl" rotWithShape="0"/>
          </a:effectLst>
        </p:spPr>
      </p:pic>
      <p:sp>
        <p:nvSpPr>
          <p:cNvPr id="8" name="Text Placeholder 2"/>
          <p:cNvSpPr>
            <a:spLocks noGrp="1"/>
          </p:cNvSpPr>
          <p:nvPr>
            <p:ph type="body" sz="quarter" idx="10"/>
          </p:nvPr>
        </p:nvSpPr>
        <p:spPr>
          <a:xfrm>
            <a:off x="302918" y="1668462"/>
            <a:ext cx="5485621" cy="3459409"/>
          </a:xfrm>
        </p:spPr>
        <p:txBody>
          <a:bodyPr/>
          <a:lstStyle/>
          <a:p>
            <a:r>
              <a:rPr lang="en-US" dirty="0" smtClean="0"/>
              <a:t>Display presence</a:t>
            </a:r>
          </a:p>
          <a:p>
            <a:endParaRPr lang="en-US" dirty="0"/>
          </a:p>
          <a:p>
            <a:r>
              <a:rPr lang="en-US" dirty="0" smtClean="0"/>
              <a:t>Initiate communication</a:t>
            </a:r>
          </a:p>
          <a:p>
            <a:endParaRPr lang="en-US" dirty="0"/>
          </a:p>
          <a:p>
            <a:r>
              <a:rPr lang="en-US" dirty="0" smtClean="0"/>
              <a:t>Configure computer from web client </a:t>
            </a:r>
            <a:endParaRPr lang="en-US" dirty="0"/>
          </a:p>
        </p:txBody>
      </p:sp>
      <p:sp>
        <p:nvSpPr>
          <p:cNvPr id="5" name="Title 1"/>
          <p:cNvSpPr txBox="1">
            <a:spLocks/>
          </p:cNvSpPr>
          <p:nvPr/>
        </p:nvSpPr>
        <p:spPr>
          <a:xfrm>
            <a:off x="9037637" y="301139"/>
            <a:ext cx="31242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SP1</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80863288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301139"/>
            <a:ext cx="12434711" cy="910124"/>
          </a:xfrm>
          <a:solidFill>
            <a:srgbClr val="00827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Autocomplete in web client</a:t>
            </a:r>
          </a:p>
        </p:txBody>
      </p:sp>
      <p:sp>
        <p:nvSpPr>
          <p:cNvPr id="3" name="Text Placeholder 2"/>
          <p:cNvSpPr>
            <a:spLocks noGrp="1"/>
          </p:cNvSpPr>
          <p:nvPr>
            <p:ph type="body" sz="quarter" idx="10"/>
          </p:nvPr>
        </p:nvSpPr>
        <p:spPr>
          <a:xfrm>
            <a:off x="303764" y="1673352"/>
            <a:ext cx="5485621" cy="3902607"/>
          </a:xfrm>
        </p:spPr>
        <p:txBody>
          <a:bodyPr/>
          <a:lstStyle/>
          <a:p>
            <a:r>
              <a:rPr lang="en-US" dirty="0"/>
              <a:t>Provides list of previous entries to field</a:t>
            </a:r>
          </a:p>
          <a:p>
            <a:endParaRPr lang="en-US" dirty="0" smtClean="0"/>
          </a:p>
          <a:p>
            <a:r>
              <a:rPr lang="en-US" dirty="0" smtClean="0"/>
              <a:t>Captures </a:t>
            </a:r>
            <a:r>
              <a:rPr lang="en-US" dirty="0"/>
              <a:t>lookup field </a:t>
            </a:r>
            <a:r>
              <a:rPr lang="en-US" dirty="0" smtClean="0"/>
              <a:t>values</a:t>
            </a:r>
            <a:endParaRPr lang="en-US" dirty="0"/>
          </a:p>
          <a:p>
            <a:endParaRPr lang="en-US" dirty="0" smtClean="0"/>
          </a:p>
          <a:p>
            <a:r>
              <a:rPr lang="en-US" dirty="0" smtClean="0"/>
              <a:t>Stored </a:t>
            </a:r>
            <a:r>
              <a:rPr lang="en-US" dirty="0"/>
              <a:t>locally same as desktop client</a:t>
            </a:r>
          </a:p>
        </p:txBody>
      </p:sp>
      <p:pic>
        <p:nvPicPr>
          <p:cNvPr id="4" name="Picture 3"/>
          <p:cNvPicPr>
            <a:picLocks noChangeAspect="1"/>
          </p:cNvPicPr>
          <p:nvPr/>
        </p:nvPicPr>
        <p:blipFill>
          <a:blip r:embed="rId3"/>
          <a:stretch>
            <a:fillRect/>
          </a:stretch>
        </p:blipFill>
        <p:spPr>
          <a:xfrm>
            <a:off x="5932309" y="1311150"/>
            <a:ext cx="6043785" cy="4721893"/>
          </a:xfrm>
          <a:prstGeom prst="rect">
            <a:avLst/>
          </a:prstGeom>
          <a:effectLst>
            <a:reflection blurRad="6350" stA="50000" endA="300" endPos="55500" dist="50800" dir="5400000" sy="-100000" algn="bl" rotWithShape="0"/>
          </a:effectLst>
        </p:spPr>
      </p:pic>
      <p:sp>
        <p:nvSpPr>
          <p:cNvPr id="5" name="Title 1"/>
          <p:cNvSpPr txBox="1">
            <a:spLocks/>
          </p:cNvSpPr>
          <p:nvPr/>
        </p:nvSpPr>
        <p:spPr>
          <a:xfrm>
            <a:off x="9037637" y="301139"/>
            <a:ext cx="31242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SP1</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32193351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2"/>
            <a:ext cx="12434711" cy="914401"/>
          </a:xfrm>
          <a:solidFill>
            <a:srgbClr val="008272"/>
          </a:solidFill>
        </p:spPr>
        <p:txBody>
          <a:bodyPr vert="horz" wrap="square" lIns="438912" tIns="182880" rIns="111901" bIns="0" rtlCol="0" anchor="t" anchorCtr="0">
            <a:noAutofit/>
          </a:bodyPr>
          <a:lstStyle/>
          <a:p>
            <a:pPr defTabSz="914278"/>
            <a:r>
              <a:rPr lang="en-US" sz="4400"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Business analyzer navigation lists for web client</a:t>
            </a:r>
            <a:endParaRPr lang="en-US" sz="4400"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3192" y="1668462"/>
            <a:ext cx="4799754" cy="5096780"/>
          </a:xfrm>
        </p:spPr>
        <p:txBody>
          <a:bodyPr/>
          <a:lstStyle/>
          <a:p>
            <a:r>
              <a:rPr lang="en-US" dirty="0" smtClean="0"/>
              <a:t>Graphical representation of list data</a:t>
            </a:r>
          </a:p>
          <a:p>
            <a:endParaRPr lang="en-US" dirty="0" smtClean="0"/>
          </a:p>
          <a:p>
            <a:r>
              <a:rPr lang="en-US" dirty="0" smtClean="0"/>
              <a:t>Customizable</a:t>
            </a:r>
          </a:p>
          <a:p>
            <a:endParaRPr lang="en-US" dirty="0" smtClean="0"/>
          </a:p>
          <a:p>
            <a:r>
              <a:rPr lang="en-US" dirty="0" smtClean="0"/>
              <a:t>Utilizes SQL Server Reporting Services (SSRS)</a:t>
            </a:r>
          </a:p>
          <a:p>
            <a:endParaRPr lang="en-US" dirty="0" smtClean="0"/>
          </a:p>
          <a:p>
            <a:r>
              <a:rPr lang="en-US" dirty="0" smtClean="0"/>
              <a:t>Actionable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686" y="1995114"/>
            <a:ext cx="6550908" cy="3684885"/>
          </a:xfrm>
          <a:prstGeom prst="rect">
            <a:avLst/>
          </a:prstGeom>
          <a:effectLst>
            <a:reflection blurRad="6350" stA="52000" endA="300" endPos="35000" dir="5400000" sy="-100000" algn="bl" rotWithShape="0"/>
          </a:effectLst>
        </p:spPr>
      </p:pic>
      <p:sp>
        <p:nvSpPr>
          <p:cNvPr id="5"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47317733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System</a:t>
            </a:r>
            <a:endParaRPr lang="en-US" dirty="0"/>
          </a:p>
        </p:txBody>
      </p:sp>
    </p:spTree>
    <p:extLst>
      <p:ext uri="{BB962C8B-B14F-4D97-AF65-F5344CB8AC3E}">
        <p14:creationId xmlns:p14="http://schemas.microsoft.com/office/powerpoint/2010/main" val="253816223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827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Keyboard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shortcuts for web client</a:t>
            </a:r>
          </a:p>
        </p:txBody>
      </p:sp>
      <p:sp>
        <p:nvSpPr>
          <p:cNvPr id="3" name="Text Placeholder 2"/>
          <p:cNvSpPr>
            <a:spLocks noGrp="1"/>
          </p:cNvSpPr>
          <p:nvPr>
            <p:ph type="body" sz="quarter" idx="10"/>
          </p:nvPr>
        </p:nvSpPr>
        <p:spPr>
          <a:xfrm>
            <a:off x="276327" y="1673352"/>
            <a:ext cx="5484843" cy="2708434"/>
          </a:xfrm>
        </p:spPr>
        <p:txBody>
          <a:bodyPr/>
          <a:lstStyle/>
          <a:p>
            <a:r>
              <a:rPr lang="en-US" dirty="0"/>
              <a:t>Uses familiar character keys</a:t>
            </a:r>
          </a:p>
          <a:p>
            <a:endParaRPr lang="en-US" dirty="0" smtClean="0"/>
          </a:p>
          <a:p>
            <a:r>
              <a:rPr lang="en-US" dirty="0" smtClean="0"/>
              <a:t>Added </a:t>
            </a:r>
            <a:r>
              <a:rPr lang="en-US" dirty="0"/>
              <a:t>Alt key to combination to work with browser (Ctrl + L is now </a:t>
            </a:r>
            <a:r>
              <a:rPr lang="en-US" dirty="0" smtClean="0"/>
              <a:t>Ctrl </a:t>
            </a:r>
            <a:r>
              <a:rPr lang="en-US" dirty="0"/>
              <a:t>+ Alt + L)</a:t>
            </a:r>
          </a:p>
        </p:txBody>
      </p:sp>
      <p:pic>
        <p:nvPicPr>
          <p:cNvPr id="9" name="Picture 8"/>
          <p:cNvPicPr>
            <a:picLocks noChangeAspect="1"/>
          </p:cNvPicPr>
          <p:nvPr/>
        </p:nvPicPr>
        <p:blipFill>
          <a:blip r:embed="rId3"/>
          <a:stretch>
            <a:fillRect/>
          </a:stretch>
        </p:blipFill>
        <p:spPr>
          <a:xfrm>
            <a:off x="6869540" y="1524456"/>
            <a:ext cx="5036110" cy="4552291"/>
          </a:xfrm>
          <a:prstGeom prst="rect">
            <a:avLst/>
          </a:prstGeom>
          <a:effectLst>
            <a:reflection blurRad="6350" stA="52000" endA="300" endPos="35000" dir="5400000" sy="-100000" algn="bl" rotWithShape="0"/>
          </a:effectLst>
        </p:spPr>
      </p:pic>
      <p:sp>
        <p:nvSpPr>
          <p:cNvPr id="5" name="Title 1"/>
          <p:cNvSpPr txBox="1">
            <a:spLocks/>
          </p:cNvSpPr>
          <p:nvPr/>
        </p:nvSpPr>
        <p:spPr>
          <a:xfrm>
            <a:off x="9037637" y="301139"/>
            <a:ext cx="31242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endParaRPr sz="4400" spc="-100">
              <a:gradFill>
                <a:gsLst>
                  <a:gs pos="0">
                    <a:srgbClr val="FFFFFF"/>
                  </a:gs>
                  <a:gs pos="74000">
                    <a:srgbClr val="FFFFFF"/>
                  </a:gs>
                </a:gsLst>
                <a:lin ang="5400000" scaled="1"/>
              </a:gradFill>
              <a:cs typeface="Segoe UI Light" panose="020B0502040204020203" pitchFamily="34" charset="0"/>
            </a:endParaRPr>
          </a:p>
        </p:txBody>
      </p:sp>
      <p:sp>
        <p:nvSpPr>
          <p:cNvPr id="6"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44414795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4711" cy="914400"/>
          </a:xfrm>
          <a:solidFill>
            <a:srgbClr val="00827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ISV extensibility for web client</a:t>
            </a:r>
          </a:p>
        </p:txBody>
      </p:sp>
      <p:sp>
        <p:nvSpPr>
          <p:cNvPr id="3" name="Text Placeholder 2"/>
          <p:cNvSpPr>
            <a:spLocks noGrp="1"/>
          </p:cNvSpPr>
          <p:nvPr>
            <p:ph type="body" sz="quarter" idx="10"/>
          </p:nvPr>
        </p:nvSpPr>
        <p:spPr>
          <a:xfrm>
            <a:off x="275484" y="1673352"/>
            <a:ext cx="5185886" cy="3410164"/>
          </a:xfrm>
        </p:spPr>
        <p:txBody>
          <a:bodyPr/>
          <a:lstStyle/>
          <a:p>
            <a:r>
              <a:rPr lang="en-US" dirty="0" smtClean="0"/>
              <a:t>Use Visual Studio Tools windows</a:t>
            </a:r>
          </a:p>
          <a:p>
            <a:endParaRPr lang="en-US" dirty="0" smtClean="0"/>
          </a:p>
          <a:p>
            <a:r>
              <a:rPr lang="en-US" dirty="0" smtClean="0"/>
              <a:t>Two rendering </a:t>
            </a:r>
            <a:r>
              <a:rPr lang="en-US" dirty="0"/>
              <a:t>m</a:t>
            </a:r>
            <a:r>
              <a:rPr lang="en-US" dirty="0" smtClean="0"/>
              <a:t>odels</a:t>
            </a:r>
          </a:p>
          <a:p>
            <a:pPr lvl="2"/>
            <a:r>
              <a:rPr lang="en-US" sz="2400" dirty="0" smtClean="0">
                <a:latin typeface="+mj-lt"/>
              </a:rPr>
              <a:t>Dynamic (uses simple controls)</a:t>
            </a:r>
          </a:p>
          <a:p>
            <a:pPr lvl="2"/>
            <a:r>
              <a:rPr lang="en-US" sz="2400" dirty="0" smtClean="0">
                <a:latin typeface="+mj-lt"/>
              </a:rPr>
              <a:t>Custom – use any control or advanced client side interactions</a:t>
            </a:r>
            <a:endParaRPr lang="en-US" sz="2400" dirty="0">
              <a:latin typeface="+mj-lt"/>
            </a:endParaRPr>
          </a:p>
        </p:txBody>
      </p:sp>
      <p:pic>
        <p:nvPicPr>
          <p:cNvPr id="4" name="Picture 3"/>
          <p:cNvPicPr>
            <a:picLocks noChangeAspect="1"/>
          </p:cNvPicPr>
          <p:nvPr/>
        </p:nvPicPr>
        <p:blipFill>
          <a:blip r:embed="rId3"/>
          <a:stretch>
            <a:fillRect/>
          </a:stretch>
        </p:blipFill>
        <p:spPr>
          <a:xfrm>
            <a:off x="5461369" y="1605495"/>
            <a:ext cx="6760792" cy="4620583"/>
          </a:xfrm>
          <a:prstGeom prst="rect">
            <a:avLst/>
          </a:prstGeom>
          <a:effectLst>
            <a:reflection blurRad="6350" stA="52000" endA="300" endPos="35000" dir="5400000" sy="-100000" algn="bl" rotWithShape="0"/>
          </a:effectLst>
        </p:spPr>
      </p:pic>
      <p:sp>
        <p:nvSpPr>
          <p:cNvPr id="5" name="Title 1"/>
          <p:cNvSpPr txBox="1">
            <a:spLocks/>
          </p:cNvSpPr>
          <p:nvPr/>
        </p:nvSpPr>
        <p:spPr>
          <a:xfrm>
            <a:off x="9037637" y="301139"/>
            <a:ext cx="31242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27411624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4711" cy="914400"/>
          </a:xfrm>
          <a:solidFill>
            <a:srgbClr val="00827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Session to learn more</a:t>
            </a:r>
          </a:p>
        </p:txBody>
      </p:sp>
      <p:sp>
        <p:nvSpPr>
          <p:cNvPr id="3" name="Text Placeholder 2"/>
          <p:cNvSpPr>
            <a:spLocks noGrp="1"/>
          </p:cNvSpPr>
          <p:nvPr>
            <p:ph type="body" sz="quarter" idx="10"/>
          </p:nvPr>
        </p:nvSpPr>
        <p:spPr>
          <a:xfrm>
            <a:off x="313191" y="1772943"/>
            <a:ext cx="11429154" cy="1822037"/>
          </a:xfrm>
        </p:spPr>
        <p:txBody>
          <a:bodyPr/>
          <a:lstStyle/>
          <a:p>
            <a:r>
              <a:rPr lang="en-US" sz="2400" b="1" dirty="0" smtClean="0">
                <a:latin typeface="Segoe UI" panose="020B0502040204020203" pitchFamily="34" charset="0"/>
                <a:ea typeface="Segoe UI" panose="020B0502040204020203" pitchFamily="34" charset="0"/>
                <a:cs typeface="Segoe UI" panose="020B0502040204020203" pitchFamily="34" charset="0"/>
              </a:rPr>
              <a:t>CS15G019 – Microsoft Dynamics GP Web Client and Desktop Client: Mixed Deployment</a:t>
            </a:r>
          </a:p>
          <a:p>
            <a:r>
              <a:rPr lang="en-US" sz="2400" b="1" dirty="0" smtClean="0">
                <a:latin typeface="Segoe UI" panose="020B0502040204020203" pitchFamily="34" charset="0"/>
                <a:ea typeface="Segoe UI" panose="020B0502040204020203" pitchFamily="34" charset="0"/>
                <a:cs typeface="Segoe UI" panose="020B0502040204020203" pitchFamily="34" charset="0"/>
              </a:rPr>
              <a:t>When</a:t>
            </a:r>
            <a:r>
              <a:rPr lang="en-US" sz="2400" b="1" dirty="0">
                <a:latin typeface="Segoe UI" panose="020B0502040204020203" pitchFamily="34" charset="0"/>
                <a:ea typeface="Segoe UI" panose="020B0502040204020203" pitchFamily="34" charset="0"/>
                <a:cs typeface="Segoe UI" panose="020B0502040204020203" pitchFamily="34" charset="0"/>
              </a:rPr>
              <a:t>:</a:t>
            </a:r>
            <a:r>
              <a:rPr lang="en-US" sz="2400" dirty="0">
                <a:latin typeface="Segoe UI" panose="020B0502040204020203" pitchFamily="34" charset="0"/>
                <a:ea typeface="Segoe UI" panose="020B0502040204020203" pitchFamily="34" charset="0"/>
                <a:cs typeface="Segoe UI" panose="020B0502040204020203" pitchFamily="34" charset="0"/>
              </a:rPr>
              <a:t> Wednesday, March 18 3:30 PM - 4:30 PM </a:t>
            </a:r>
          </a:p>
          <a:p>
            <a:r>
              <a:rPr lang="en-US" sz="2400" b="1" dirty="0">
                <a:latin typeface="Segoe UI" panose="020B0502040204020203" pitchFamily="34" charset="0"/>
                <a:ea typeface="Segoe UI" panose="020B0502040204020203" pitchFamily="34" charset="0"/>
                <a:cs typeface="Segoe UI" panose="020B0502040204020203" pitchFamily="34" charset="0"/>
              </a:rPr>
              <a:t>Type:</a:t>
            </a:r>
            <a:r>
              <a:rPr lang="en-US" sz="2400" dirty="0">
                <a:latin typeface="Segoe UI" panose="020B0502040204020203" pitchFamily="34" charset="0"/>
                <a:ea typeface="Segoe UI" panose="020B0502040204020203" pitchFamily="34" charset="0"/>
                <a:cs typeface="Segoe UI" panose="020B0502040204020203" pitchFamily="34" charset="0"/>
              </a:rPr>
              <a:t> Concurrent Session </a:t>
            </a:r>
            <a:endParaRPr lang="en-US" sz="2400" dirty="0">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8321908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4009E"/>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Business intelligence</a:t>
            </a:r>
            <a:endParaRPr lang="en-US" dirty="0"/>
          </a:p>
        </p:txBody>
      </p:sp>
    </p:spTree>
    <p:extLst>
      <p:ext uri="{BB962C8B-B14F-4D97-AF65-F5344CB8AC3E}">
        <p14:creationId xmlns:p14="http://schemas.microsoft.com/office/powerpoint/2010/main" val="40484332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6487" y="1406605"/>
            <a:ext cx="3990474" cy="4662815"/>
          </a:xfrm>
          <a:prstGeom prst="rect">
            <a:avLst/>
          </a:prstGeom>
        </p:spPr>
        <p:txBody>
          <a:bodyPr wrap="square">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2013 SP2</a:t>
            </a: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Business Analyzer Release 5</a:t>
            </a: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   </a:t>
            </a:r>
            <a:r>
              <a:rPr lang="en-US" sz="2040" dirty="0" smtClean="0">
                <a:gradFill>
                  <a:gsLst>
                    <a:gs pos="0">
                      <a:srgbClr val="505050"/>
                    </a:gs>
                    <a:gs pos="64000">
                      <a:srgbClr val="505050"/>
                    </a:gs>
                  </a:gsLst>
                  <a:lin ang="5400000" scaled="1"/>
                </a:gradFill>
                <a:cs typeface="Segoe UI" panose="020B0502040204020203" pitchFamily="34" charset="0"/>
              </a:rPr>
              <a:t>HTML5/JavaScript</a:t>
            </a: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   Companion Application Service</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Business Analyzer </a:t>
            </a:r>
            <a:r>
              <a:rPr lang="en-US" sz="2040" dirty="0" smtClean="0">
                <a:gradFill>
                  <a:gsLst>
                    <a:gs pos="0">
                      <a:srgbClr val="505050"/>
                    </a:gs>
                    <a:gs pos="64000">
                      <a:srgbClr val="505050"/>
                    </a:gs>
                  </a:gsLst>
                  <a:lin ang="5400000" scaled="1"/>
                </a:gradFill>
                <a:cs typeface="Segoe UI" panose="020B0502040204020203" pitchFamily="34" charset="0"/>
              </a:rPr>
              <a:t>Window Phone 8 </a:t>
            </a:r>
            <a:r>
              <a:rPr lang="en-US" sz="2040" dirty="0">
                <a:gradFill>
                  <a:gsLst>
                    <a:gs pos="0">
                      <a:srgbClr val="505050"/>
                    </a:gs>
                    <a:gs pos="64000">
                      <a:srgbClr val="505050"/>
                    </a:gs>
                  </a:gsLst>
                  <a:lin ang="5400000" scaled="1"/>
                </a:gradFill>
                <a:cs typeface="Segoe UI" panose="020B0502040204020203" pitchFamily="34" charset="0"/>
              </a:rPr>
              <a:t>Release</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SmartList Designer 2.0</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SmartList UI </a:t>
            </a:r>
            <a:r>
              <a:rPr lang="en-US" sz="2040" dirty="0" smtClean="0">
                <a:gradFill>
                  <a:gsLst>
                    <a:gs pos="0">
                      <a:srgbClr val="505050"/>
                    </a:gs>
                    <a:gs pos="64000">
                      <a:srgbClr val="505050"/>
                    </a:gs>
                  </a:gsLst>
                  <a:lin ang="5400000" scaled="1"/>
                </a:gradFill>
                <a:cs typeface="Segoe UI" panose="020B0502040204020203" pitchFamily="34" charset="0"/>
              </a:rPr>
              <a:t>enhancements</a:t>
            </a:r>
            <a:endParaRPr lang="en-US" sz="2040" dirty="0">
              <a:gradFill>
                <a:gsLst>
                  <a:gs pos="0">
                    <a:srgbClr val="505050"/>
                  </a:gs>
                  <a:gs pos="64000">
                    <a:srgbClr val="505050"/>
                  </a:gs>
                </a:gsLst>
                <a:lin ang="5400000" scaled="1"/>
              </a:gradFill>
              <a:cs typeface="Segoe UI" panose="020B0502040204020203" pitchFamily="34" charset="0"/>
            </a:endParaRPr>
          </a:p>
        </p:txBody>
      </p:sp>
      <p:sp>
        <p:nvSpPr>
          <p:cNvPr id="7" name="TextBox 6"/>
          <p:cNvSpPr txBox="1"/>
          <p:nvPr/>
        </p:nvSpPr>
        <p:spPr>
          <a:xfrm>
            <a:off x="4375242" y="1406605"/>
            <a:ext cx="3881542" cy="5792355"/>
          </a:xfrm>
          <a:prstGeom prst="rect">
            <a:avLst/>
          </a:prstGeom>
          <a:noFill/>
        </p:spPr>
        <p:txBody>
          <a:bodyPr wrap="square" rtlCol="0">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2013 </a:t>
            </a:r>
            <a:r>
              <a:rPr lang="en-US" sz="2400" b="1" dirty="0" smtClean="0">
                <a:gradFill>
                  <a:gsLst>
                    <a:gs pos="0">
                      <a:srgbClr val="505050"/>
                    </a:gs>
                    <a:gs pos="64000">
                      <a:srgbClr val="505050"/>
                    </a:gs>
                  </a:gsLst>
                  <a:lin ang="5400000" scaled="1"/>
                </a:gradFill>
                <a:cs typeface="Segoe UI" panose="020B0502040204020203" pitchFamily="34" charset="0"/>
              </a:rPr>
              <a:t>R2</a:t>
            </a:r>
            <a:endParaRPr lang="en-US" sz="2400" b="1"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Business Analyzer Release 6</a:t>
            </a: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   Excel Content</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SmartList Designer 2.0</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Encumbrance Summary SSRS Report</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a:gradFill>
                  <a:gsLst>
                    <a:gs pos="0">
                      <a:srgbClr val="505050"/>
                    </a:gs>
                    <a:gs pos="64000">
                      <a:srgbClr val="505050"/>
                    </a:gs>
                  </a:gsLst>
                  <a:lin ang="5400000" scaled="1"/>
                </a:gradFill>
                <a:cs typeface="Segoe UI" panose="020B0502040204020203" pitchFamily="34" charset="0"/>
              </a:rPr>
              <a:t>Print or </a:t>
            </a:r>
            <a:r>
              <a:rPr lang="en-US" sz="2040" dirty="0" smtClean="0">
                <a:gradFill>
                  <a:gsLst>
                    <a:gs pos="0">
                      <a:srgbClr val="505050"/>
                    </a:gs>
                    <a:gs pos="64000">
                      <a:srgbClr val="505050"/>
                    </a:gs>
                  </a:gsLst>
                  <a:lin ang="5400000" scaled="1"/>
                </a:gradFill>
                <a:cs typeface="Segoe UI" panose="020B0502040204020203" pitchFamily="34" charset="0"/>
              </a:rPr>
              <a:t>email </a:t>
            </a:r>
            <a:r>
              <a:rPr lang="en-US" sz="2040" dirty="0">
                <a:gradFill>
                  <a:gsLst>
                    <a:gs pos="0">
                      <a:srgbClr val="505050"/>
                    </a:gs>
                    <a:gs pos="64000">
                      <a:srgbClr val="505050"/>
                    </a:gs>
                  </a:gsLst>
                  <a:lin ang="5400000" scaled="1"/>
                </a:gradFill>
                <a:cs typeface="Segoe UI" panose="020B0502040204020203" pitchFamily="34" charset="0"/>
              </a:rPr>
              <a:t>Word </a:t>
            </a:r>
            <a:r>
              <a:rPr lang="en-US" sz="2040" dirty="0" smtClean="0">
                <a:gradFill>
                  <a:gsLst>
                    <a:gs pos="0">
                      <a:srgbClr val="505050"/>
                    </a:gs>
                    <a:gs pos="64000">
                      <a:srgbClr val="505050"/>
                    </a:gs>
                  </a:gsLst>
                  <a:lin ang="5400000" scaled="1"/>
                </a:gradFill>
                <a:cs typeface="Segoe UI" panose="020B0502040204020203" pitchFamily="34" charset="0"/>
              </a:rPr>
              <a:t>forms</a:t>
            </a:r>
            <a:endParaRPr lang="en-US" sz="2040" dirty="0">
              <a:gradFill>
                <a:gsLst>
                  <a:gs pos="0">
                    <a:srgbClr val="505050"/>
                  </a:gs>
                  <a:gs pos="64000">
                    <a:srgbClr val="505050"/>
                  </a:gs>
                </a:gsLst>
                <a:lin ang="5400000" scaled="1"/>
              </a:gradFill>
              <a:cs typeface="Segoe UI" panose="020B0502040204020203" pitchFamily="34" charset="0"/>
            </a:endParaRPr>
          </a:p>
          <a:p>
            <a:pPr>
              <a:spcBef>
                <a:spcPts val="612"/>
              </a:spcBef>
            </a:pPr>
            <a:endParaRPr lang="en-US" sz="1200" dirty="0">
              <a:gradFill>
                <a:gsLst>
                  <a:gs pos="0">
                    <a:srgbClr val="505050"/>
                  </a:gs>
                  <a:gs pos="64000">
                    <a:srgbClr val="505050"/>
                  </a:gs>
                </a:gsLst>
                <a:lin ang="5400000" scaled="1"/>
              </a:gradFill>
              <a:cs typeface="Segoe UI" panose="020B0502040204020203" pitchFamily="34" charset="0"/>
            </a:endParaRPr>
          </a:p>
          <a:p>
            <a:pPr>
              <a:spcBef>
                <a:spcPts val="612"/>
              </a:spcBef>
            </a:pPr>
            <a:r>
              <a:rPr lang="en-US" sz="2040" dirty="0" smtClean="0">
                <a:gradFill>
                  <a:gsLst>
                    <a:gs pos="0">
                      <a:srgbClr val="505050"/>
                    </a:gs>
                    <a:gs pos="64000">
                      <a:srgbClr val="505050"/>
                    </a:gs>
                  </a:gsLst>
                  <a:lin ang="5400000" scaled="1"/>
                </a:gradFill>
                <a:cs typeface="Segoe UI" panose="020B0502040204020203" pitchFamily="34" charset="0"/>
              </a:rPr>
              <a:t>Microsoft Dynamics </a:t>
            </a:r>
            <a:r>
              <a:rPr lang="en-US" sz="2040" dirty="0">
                <a:gradFill>
                  <a:gsLst>
                    <a:gs pos="0">
                      <a:srgbClr val="505050"/>
                    </a:gs>
                    <a:gs pos="64000">
                      <a:srgbClr val="505050"/>
                    </a:gs>
                  </a:gsLst>
                  <a:lin ang="5400000" scaled="1"/>
                </a:gradFill>
                <a:cs typeface="Segoe UI" panose="020B0502040204020203" pitchFamily="34" charset="0"/>
              </a:rPr>
              <a:t>GP Workspace</a:t>
            </a:r>
          </a:p>
          <a:p>
            <a:pPr>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p:txBody>
      </p:sp>
      <p:sp>
        <p:nvSpPr>
          <p:cNvPr id="8" name="TextBox 7"/>
          <p:cNvSpPr txBox="1"/>
          <p:nvPr/>
        </p:nvSpPr>
        <p:spPr>
          <a:xfrm>
            <a:off x="8188215" y="1406605"/>
            <a:ext cx="3990474" cy="5367623"/>
          </a:xfrm>
          <a:prstGeom prst="rect">
            <a:avLst/>
          </a:prstGeom>
          <a:noFill/>
        </p:spPr>
        <p:txBody>
          <a:bodyPr wrap="square" rtlCol="0">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2015</a:t>
            </a: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Business Analyzer R7</a:t>
            </a: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	Windows 8</a:t>
            </a: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   iOS</a:t>
            </a: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   Android</a:t>
            </a: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	Management Reporter </a:t>
            </a:r>
            <a:r>
              <a:rPr lang="en-US" sz="2040" dirty="0" smtClean="0">
                <a:gradFill>
                  <a:gsLst>
                    <a:gs pos="0">
                      <a:srgbClr val="505050"/>
                    </a:gs>
                    <a:gs pos="64000">
                      <a:srgbClr val="505050"/>
                    </a:gs>
                  </a:gsLst>
                  <a:lin ang="5400000" scaled="1"/>
                </a:gradFill>
                <a:cs typeface="Segoe UI" panose="020B0502040204020203" pitchFamily="34" charset="0"/>
              </a:rPr>
              <a:t>content</a:t>
            </a:r>
            <a:endParaRPr lang="en-US" sz="2040" dirty="0">
              <a:gradFill>
                <a:gsLst>
                  <a:gs pos="0">
                    <a:srgbClr val="505050"/>
                  </a:gs>
                  <a:gs pos="64000">
                    <a:srgbClr val="505050"/>
                  </a:gs>
                </a:gsLst>
                <a:lin ang="5400000" scaled="1"/>
              </a:gradFill>
              <a:cs typeface="Segoe UI" panose="020B0502040204020203" pitchFamily="34" charset="0"/>
            </a:endParaRPr>
          </a:p>
          <a:p>
            <a:pPr defTabSz="186519">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Management Reporter Navigation </a:t>
            </a:r>
            <a:r>
              <a:rPr lang="en-US" sz="2040" dirty="0" smtClean="0">
                <a:gradFill>
                  <a:gsLst>
                    <a:gs pos="0">
                      <a:srgbClr val="505050"/>
                    </a:gs>
                    <a:gs pos="64000">
                      <a:srgbClr val="505050"/>
                    </a:gs>
                  </a:gsLst>
                  <a:lin ang="5400000" scaled="1"/>
                </a:gradFill>
                <a:cs typeface="Segoe UI" panose="020B0502040204020203" pitchFamily="34" charset="0"/>
              </a:rPr>
              <a:t>integration</a:t>
            </a:r>
            <a:endParaRPr lang="en-US" sz="2040" dirty="0">
              <a:gradFill>
                <a:gsLst>
                  <a:gs pos="0">
                    <a:srgbClr val="505050"/>
                  </a:gs>
                  <a:gs pos="64000">
                    <a:srgbClr val="505050"/>
                  </a:gs>
                </a:gsLst>
                <a:lin ang="5400000" scaled="1"/>
              </a:gradFill>
              <a:cs typeface="Segoe UI" panose="020B0502040204020203" pitchFamily="34" charset="0"/>
            </a:endParaRPr>
          </a:p>
          <a:p>
            <a:pPr defTabSz="186519">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a:p>
            <a:pPr defTabSz="186519">
              <a:spcBef>
                <a:spcPts val="612"/>
              </a:spcBef>
            </a:pPr>
            <a:r>
              <a:rPr lang="en-US" sz="2040" dirty="0">
                <a:gradFill>
                  <a:gsLst>
                    <a:gs pos="0">
                      <a:srgbClr val="505050"/>
                    </a:gs>
                    <a:gs pos="64000">
                      <a:srgbClr val="505050"/>
                    </a:gs>
                  </a:gsLst>
                  <a:lin ang="5400000" scaled="1"/>
                </a:gradFill>
                <a:cs typeface="Segoe UI" panose="020B0502040204020203" pitchFamily="34" charset="0"/>
              </a:rPr>
              <a:t>Refreshable Excel </a:t>
            </a:r>
            <a:r>
              <a:rPr lang="en-US" sz="2040" dirty="0" smtClean="0">
                <a:gradFill>
                  <a:gsLst>
                    <a:gs pos="0">
                      <a:srgbClr val="505050"/>
                    </a:gs>
                    <a:gs pos="64000">
                      <a:srgbClr val="505050"/>
                    </a:gs>
                  </a:gsLst>
                  <a:lin ang="5400000" scaled="1"/>
                </a:gradFill>
                <a:cs typeface="Segoe UI" panose="020B0502040204020203" pitchFamily="34" charset="0"/>
              </a:rPr>
              <a:t>reports </a:t>
            </a:r>
            <a:r>
              <a:rPr lang="en-US" sz="2040" dirty="0">
                <a:gradFill>
                  <a:gsLst>
                    <a:gs pos="0">
                      <a:srgbClr val="505050"/>
                    </a:gs>
                    <a:gs pos="64000">
                      <a:srgbClr val="505050"/>
                    </a:gs>
                  </a:gsLst>
                  <a:lin ang="5400000" scaled="1"/>
                </a:gradFill>
                <a:cs typeface="Segoe UI" panose="020B0502040204020203" pitchFamily="34" charset="0"/>
              </a:rPr>
              <a:t>c</a:t>
            </a:r>
            <a:r>
              <a:rPr lang="en-US" sz="2040" dirty="0" smtClean="0">
                <a:gradFill>
                  <a:gsLst>
                    <a:gs pos="0">
                      <a:srgbClr val="505050"/>
                    </a:gs>
                    <a:gs pos="64000">
                      <a:srgbClr val="505050"/>
                    </a:gs>
                  </a:gsLst>
                  <a:lin ang="5400000" scaled="1"/>
                </a:gradFill>
                <a:cs typeface="Segoe UI" panose="020B0502040204020203" pitchFamily="34" charset="0"/>
              </a:rPr>
              <a:t>reated </a:t>
            </a:r>
            <a:r>
              <a:rPr lang="en-US" sz="2040" dirty="0">
                <a:gradFill>
                  <a:gsLst>
                    <a:gs pos="0">
                      <a:srgbClr val="505050"/>
                    </a:gs>
                    <a:gs pos="64000">
                      <a:srgbClr val="505050"/>
                    </a:gs>
                  </a:gsLst>
                  <a:lin ang="5400000" scaled="1"/>
                </a:gradFill>
                <a:cs typeface="Segoe UI" panose="020B0502040204020203" pitchFamily="34" charset="0"/>
              </a:rPr>
              <a:t>from SmartList Designer</a:t>
            </a:r>
          </a:p>
          <a:p>
            <a:pPr defTabSz="186519">
              <a:spcBef>
                <a:spcPts val="612"/>
              </a:spcBef>
            </a:pPr>
            <a:endParaRPr lang="en-US" sz="2040" dirty="0">
              <a:gradFill>
                <a:gsLst>
                  <a:gs pos="0">
                    <a:srgbClr val="505050"/>
                  </a:gs>
                  <a:gs pos="64000">
                    <a:srgbClr val="505050"/>
                  </a:gs>
                </a:gsLst>
                <a:lin ang="5400000" scaled="1"/>
              </a:gradFill>
              <a:cs typeface="Segoe UI" panose="020B0502040204020203" pitchFamily="34" charset="0"/>
            </a:endParaRPr>
          </a:p>
        </p:txBody>
      </p:sp>
      <p:sp>
        <p:nvSpPr>
          <p:cNvPr id="9" name="Title 1"/>
          <p:cNvSpPr txBox="1">
            <a:spLocks/>
          </p:cNvSpPr>
          <p:nvPr/>
        </p:nvSpPr>
        <p:spPr>
          <a:xfrm>
            <a:off x="882" y="297351"/>
            <a:ext cx="12434711" cy="913912"/>
          </a:xfrm>
          <a:prstGeom prst="rect">
            <a:avLst/>
          </a:prstGeom>
          <a:solidFill>
            <a:srgbClr val="B40094"/>
          </a:solidFill>
        </p:spPr>
        <p:txBody>
          <a:bodyPr vert="horz" wrap="square" lIns="438912" tIns="109728" rIns="111901" bIns="0" rtlCol="0" anchor="t" anchorCtr="0">
            <a:noAutofit/>
          </a:bodyPr>
          <a:lstStyle>
            <a:lvl1pPr defTabSz="914278">
              <a:lnSpc>
                <a:spcPct val="90000"/>
              </a:lnSpc>
              <a:spcBef>
                <a:spcPct val="0"/>
              </a:spcBef>
              <a:buNone/>
              <a:defRPr lang="en-US" sz="5201" b="0" cap="none" spc="-100" baseline="0" dirty="0" smtClean="0">
                <a:ln w="3175">
                  <a:noFill/>
                </a:ln>
                <a:gradFill>
                  <a:gsLst>
                    <a:gs pos="0">
                      <a:schemeClr val="bg1"/>
                    </a:gs>
                    <a:gs pos="74000">
                      <a:schemeClr val="bg1"/>
                    </a:gs>
                  </a:gsLst>
                  <a:lin ang="5400000" scaled="1"/>
                </a:gradFill>
                <a:effectLst/>
                <a:latin typeface="Segoe UI Light" panose="020B0502040204020203" pitchFamily="34" charset="0"/>
                <a:cs typeface="Segoe UI Light" panose="020B0502040204020203" pitchFamily="34" charset="0"/>
              </a:defRPr>
            </a:lvl1pPr>
          </a:lstStyle>
          <a:p>
            <a:r>
              <a:rPr>
                <a:gradFill>
                  <a:gsLst>
                    <a:gs pos="0">
                      <a:srgbClr val="FFFFFF"/>
                    </a:gs>
                    <a:gs pos="74000">
                      <a:srgbClr val="FFFFFF"/>
                    </a:gs>
                  </a:gsLst>
                  <a:lin ang="5400000" scaled="1"/>
                </a:gradFill>
              </a:rPr>
              <a:t>Business intelligence</a:t>
            </a:r>
          </a:p>
        </p:txBody>
      </p:sp>
    </p:spTree>
    <p:extLst>
      <p:ext uri="{BB962C8B-B14F-4D97-AF65-F5344CB8AC3E}">
        <p14:creationId xmlns:p14="http://schemas.microsoft.com/office/powerpoint/2010/main" val="173637843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528" y="1491"/>
            <a:ext cx="3648036" cy="6991549"/>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365760" rIns="186441" bIns="36334" numCol="1" spcCol="0" rtlCol="0" fromWordArt="0" anchor="t" anchorCtr="0" forceAA="0" compatLnSpc="1">
            <a:prstTxWarp prst="textNoShape">
              <a:avLst/>
            </a:prstTxWarp>
            <a:noAutofit/>
          </a:bodyPr>
          <a:lstStyle/>
          <a:p>
            <a:pPr defTabSz="726599">
              <a:spcBef>
                <a:spcPct val="0"/>
              </a:spcBef>
              <a:spcAft>
                <a:spcPts val="477"/>
              </a:spcAft>
            </a:pPr>
            <a:r>
              <a:rPr lang="en-US" sz="4399" spc="-40" dirty="0">
                <a:gradFill>
                  <a:gsLst>
                    <a:gs pos="0">
                      <a:srgbClr val="FFFFFF"/>
                    </a:gs>
                    <a:gs pos="100000">
                      <a:srgbClr val="FFFFFF"/>
                    </a:gs>
                  </a:gsLst>
                  <a:lin ang="5400000" scaled="0"/>
                </a:gradFill>
                <a:latin typeface="Segoe UI Light"/>
                <a:cs typeface="Arial" charset="0"/>
              </a:rPr>
              <a:t>Business Analyzer R5</a:t>
            </a:r>
          </a:p>
          <a:p>
            <a:pPr defTabSz="726599">
              <a:spcBef>
                <a:spcPct val="0"/>
              </a:spcBef>
              <a:spcAft>
                <a:spcPts val="477"/>
              </a:spcAft>
            </a:pPr>
            <a:endParaRPr lang="en-US" sz="4488" spc="-40" dirty="0">
              <a:gradFill>
                <a:gsLst>
                  <a:gs pos="0">
                    <a:srgbClr val="FFFFFF"/>
                  </a:gs>
                  <a:gs pos="100000">
                    <a:srgbClr val="FFFFFF"/>
                  </a:gs>
                </a:gsLst>
                <a:lin ang="5400000" scaled="0"/>
              </a:gradFill>
              <a:latin typeface="Segoe UI Light"/>
              <a:cs typeface="Arial" charset="0"/>
            </a:endParaRPr>
          </a:p>
          <a:p>
            <a:pPr defTabSz="726599">
              <a:spcBef>
                <a:spcPct val="0"/>
              </a:spcBef>
              <a:spcAft>
                <a:spcPts val="477"/>
              </a:spcAft>
            </a:pPr>
            <a:endParaRPr lang="en-US" sz="4488" spc="-40" dirty="0">
              <a:gradFill>
                <a:gsLst>
                  <a:gs pos="0">
                    <a:srgbClr val="FFFFFF"/>
                  </a:gs>
                  <a:gs pos="100000">
                    <a:srgbClr val="FFFFFF"/>
                  </a:gs>
                </a:gsLst>
                <a:lin ang="5400000" scaled="0"/>
              </a:gradFill>
              <a:latin typeface="Segoe UI Light"/>
              <a:cs typeface="Arial" charset="0"/>
            </a:endParaRPr>
          </a:p>
        </p:txBody>
      </p:sp>
      <p:sp>
        <p:nvSpPr>
          <p:cNvPr id="3" name="Content Placeholder 2"/>
          <p:cNvSpPr>
            <a:spLocks noGrp="1"/>
          </p:cNvSpPr>
          <p:nvPr>
            <p:ph type="body" sz="quarter" idx="10"/>
          </p:nvPr>
        </p:nvSpPr>
        <p:spPr>
          <a:xfrm>
            <a:off x="284065" y="2462803"/>
            <a:ext cx="3194365" cy="4023148"/>
          </a:xfrm>
        </p:spPr>
        <p:txBody>
          <a:bodyPr/>
          <a:lstStyle/>
          <a:p>
            <a:r>
              <a:rPr lang="en-US" sz="4399" dirty="0">
                <a:solidFill>
                  <a:schemeClr val="bg1"/>
                </a:solidFill>
              </a:rPr>
              <a:t>HTML5/Java Script UI refresh</a:t>
            </a:r>
          </a:p>
          <a:p>
            <a:endParaRPr lang="en-US" dirty="0">
              <a:solidFill>
                <a:schemeClr val="bg1"/>
              </a:solidFill>
            </a:endParaRPr>
          </a:p>
          <a:p>
            <a:r>
              <a:rPr lang="en-US" sz="4399" dirty="0">
                <a:solidFill>
                  <a:schemeClr val="bg1"/>
                </a:solidFill>
              </a:rPr>
              <a:t>Windows 8 design</a:t>
            </a:r>
          </a:p>
          <a:p>
            <a:endParaRPr lang="en-US" dirty="0" smtClean="0">
              <a:solidFill>
                <a:srgbClr val="FF8A00"/>
              </a:solidFill>
            </a:endParaRPr>
          </a:p>
        </p:txBody>
      </p:sp>
      <p:pic>
        <p:nvPicPr>
          <p:cNvPr id="2" name="Picture 1"/>
          <p:cNvPicPr>
            <a:picLocks noChangeAspect="1"/>
          </p:cNvPicPr>
          <p:nvPr/>
        </p:nvPicPr>
        <p:blipFill>
          <a:blip r:embed="rId3"/>
          <a:stretch>
            <a:fillRect/>
          </a:stretch>
        </p:blipFill>
        <p:spPr>
          <a:xfrm>
            <a:off x="4468835" y="667496"/>
            <a:ext cx="7546045" cy="5659534"/>
          </a:xfrm>
          <a:prstGeom prst="rect">
            <a:avLst/>
          </a:prstGeom>
        </p:spPr>
      </p:pic>
    </p:spTree>
    <p:extLst>
      <p:ext uri="{BB962C8B-B14F-4D97-AF65-F5344CB8AC3E}">
        <p14:creationId xmlns:p14="http://schemas.microsoft.com/office/powerpoint/2010/main" val="131356662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528" y="1491"/>
            <a:ext cx="3648036" cy="6991549"/>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365760" rIns="186441" bIns="36334" numCol="1" spcCol="0" rtlCol="0" fromWordArt="0" anchor="t" anchorCtr="0" forceAA="0" compatLnSpc="1">
            <a:prstTxWarp prst="textNoShape">
              <a:avLst/>
            </a:prstTxWarp>
            <a:noAutofit/>
          </a:bodyPr>
          <a:lstStyle/>
          <a:p>
            <a:pPr defTabSz="726599">
              <a:spcBef>
                <a:spcPct val="0"/>
              </a:spcBef>
              <a:spcAft>
                <a:spcPts val="477"/>
              </a:spcAft>
            </a:pPr>
            <a:r>
              <a:rPr lang="en-US" sz="4399" spc="-40" dirty="0">
                <a:gradFill>
                  <a:gsLst>
                    <a:gs pos="0">
                      <a:srgbClr val="FFFFFF"/>
                    </a:gs>
                    <a:gs pos="100000">
                      <a:srgbClr val="FFFFFF"/>
                    </a:gs>
                  </a:gsLst>
                  <a:lin ang="5400000" scaled="0"/>
                </a:gradFill>
                <a:latin typeface="Segoe UI Light"/>
                <a:cs typeface="Arial" charset="0"/>
              </a:rPr>
              <a:t>Business Analyzer R6</a:t>
            </a:r>
          </a:p>
          <a:p>
            <a:pPr defTabSz="726599">
              <a:spcBef>
                <a:spcPct val="0"/>
              </a:spcBef>
              <a:spcAft>
                <a:spcPts val="477"/>
              </a:spcAft>
            </a:pPr>
            <a:endParaRPr lang="en-US" sz="4399" spc="-40" dirty="0">
              <a:gradFill>
                <a:gsLst>
                  <a:gs pos="0">
                    <a:srgbClr val="FFFFFF"/>
                  </a:gs>
                  <a:gs pos="100000">
                    <a:srgbClr val="FFFFFF"/>
                  </a:gs>
                </a:gsLst>
                <a:lin ang="5400000" scaled="0"/>
              </a:gradFill>
              <a:latin typeface="Segoe UI Light"/>
              <a:cs typeface="Arial" charset="0"/>
            </a:endParaRPr>
          </a:p>
          <a:p>
            <a:pPr defTabSz="726599">
              <a:spcBef>
                <a:spcPct val="0"/>
              </a:spcBef>
              <a:spcAft>
                <a:spcPts val="477"/>
              </a:spcAft>
            </a:pPr>
            <a:endParaRPr lang="en-US" sz="4399" spc="-40" dirty="0">
              <a:gradFill>
                <a:gsLst>
                  <a:gs pos="0">
                    <a:srgbClr val="FFFFFF"/>
                  </a:gs>
                  <a:gs pos="100000">
                    <a:srgbClr val="FFFFFF"/>
                  </a:gs>
                </a:gsLst>
                <a:lin ang="5400000" scaled="0"/>
              </a:gradFill>
              <a:latin typeface="Segoe UI Light"/>
              <a:cs typeface="Arial" charset="0"/>
            </a:endParaRPr>
          </a:p>
        </p:txBody>
      </p:sp>
      <p:sp>
        <p:nvSpPr>
          <p:cNvPr id="3" name="Content Placeholder 2"/>
          <p:cNvSpPr>
            <a:spLocks noGrp="1"/>
          </p:cNvSpPr>
          <p:nvPr>
            <p:ph type="body" sz="quarter" idx="10"/>
          </p:nvPr>
        </p:nvSpPr>
        <p:spPr>
          <a:xfrm>
            <a:off x="311085" y="2125663"/>
            <a:ext cx="3140280" cy="4266029"/>
          </a:xfrm>
        </p:spPr>
        <p:txBody>
          <a:bodyPr/>
          <a:lstStyle/>
          <a:p>
            <a:r>
              <a:rPr lang="en-US" sz="4399" dirty="0">
                <a:solidFill>
                  <a:schemeClr val="bg1"/>
                </a:solidFill>
              </a:rPr>
              <a:t>Supports Excel content within the app</a:t>
            </a:r>
          </a:p>
          <a:p>
            <a:endParaRPr lang="en-US" dirty="0">
              <a:solidFill>
                <a:schemeClr val="bg1"/>
              </a:solidFill>
            </a:endParaRPr>
          </a:p>
          <a:p>
            <a:endParaRPr lang="en-US" dirty="0" smtClean="0">
              <a:solidFill>
                <a:srgbClr val="FF8A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205" y="321050"/>
            <a:ext cx="8216860" cy="5211745"/>
          </a:xfrm>
          <a:prstGeom prst="rect">
            <a:avLst/>
          </a:prstGeom>
          <a:effectLst>
            <a:reflection blurRad="6350" stA="82000" endPos="20000" dist="88900" dir="5400000" sy="-100000" algn="bl" rotWithShape="0"/>
          </a:effectLst>
        </p:spPr>
      </p:pic>
    </p:spTree>
    <p:extLst>
      <p:ext uri="{BB962C8B-B14F-4D97-AF65-F5344CB8AC3E}">
        <p14:creationId xmlns:p14="http://schemas.microsoft.com/office/powerpoint/2010/main" val="398869270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1795" y="4118936"/>
            <a:ext cx="2169144" cy="2256436"/>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80" tIns="72680" rIns="186468" bIns="36339" numCol="1" spcCol="0" rtlCol="0" fromWordArt="0" anchor="t" anchorCtr="0" forceAA="0" compatLnSpc="1">
            <a:prstTxWarp prst="textNoShape">
              <a:avLst/>
            </a:prstTxWarp>
            <a:noAutofit/>
          </a:bodyPr>
          <a:lstStyle/>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p:txBody>
      </p:sp>
      <p:sp>
        <p:nvSpPr>
          <p:cNvPr id="5" name="Rectangle 4"/>
          <p:cNvSpPr/>
          <p:nvPr/>
        </p:nvSpPr>
        <p:spPr bwMode="auto">
          <a:xfrm>
            <a:off x="341795" y="1569391"/>
            <a:ext cx="2169144" cy="2256435"/>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80" tIns="72680" rIns="186468" bIns="36339" numCol="1" spcCol="0" rtlCol="0" fromWordArt="0" anchor="t" anchorCtr="0" forceAA="0" compatLnSpc="1">
            <a:prstTxWarp prst="textNoShape">
              <a:avLst/>
            </a:prstTxWarp>
            <a:noAutofit/>
          </a:bodyPr>
          <a:lstStyle/>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59" y="4562267"/>
            <a:ext cx="2563305" cy="20506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2" y="4347871"/>
            <a:ext cx="899282" cy="89928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347" y="1791846"/>
            <a:ext cx="1804039" cy="1804039"/>
          </a:xfrm>
          <a:prstGeom prst="rect">
            <a:avLst/>
          </a:prstGeom>
        </p:spPr>
      </p:pic>
      <p:sp>
        <p:nvSpPr>
          <p:cNvPr id="11" name="Rectangle 10"/>
          <p:cNvSpPr/>
          <p:nvPr/>
        </p:nvSpPr>
        <p:spPr bwMode="auto">
          <a:xfrm>
            <a:off x="2656777" y="1552087"/>
            <a:ext cx="3061369" cy="4823285"/>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680" tIns="72680" rIns="186468" bIns="36339" numCol="1" spcCol="0" rtlCol="0" fromWordArt="0" anchor="t" anchorCtr="0" forceAA="0" compatLnSpc="1">
            <a:prstTxWarp prst="textNoShape">
              <a:avLst/>
            </a:prstTxWarp>
            <a:noAutofit/>
          </a:bodyPr>
          <a:lstStyle/>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a:p>
            <a:pPr algn="r" defTabSz="726739">
              <a:spcBef>
                <a:spcPct val="0"/>
              </a:spcBef>
              <a:spcAft>
                <a:spcPts val="477"/>
              </a:spcAft>
            </a:pPr>
            <a:endParaRPr lang="en-US" sz="4488" spc="-40" dirty="0">
              <a:gradFill>
                <a:gsLst>
                  <a:gs pos="0">
                    <a:srgbClr val="FFFFFF"/>
                  </a:gs>
                  <a:gs pos="100000">
                    <a:srgbClr val="FFFFFF"/>
                  </a:gs>
                </a:gsLst>
                <a:lin ang="5400000" scaled="0"/>
              </a:gradFill>
              <a:latin typeface="Calibri Light" panose="020F0302020204030204"/>
              <a:cs typeface="Arial" charset="0"/>
            </a:endParaRPr>
          </a:p>
        </p:txBody>
      </p:sp>
      <p:sp>
        <p:nvSpPr>
          <p:cNvPr id="12" name="Title 1"/>
          <p:cNvSpPr>
            <a:spLocks noGrp="1"/>
          </p:cNvSpPr>
          <p:nvPr>
            <p:ph type="title"/>
          </p:nvPr>
        </p:nvSpPr>
        <p:spPr>
          <a:xfrm>
            <a:off x="1764" y="296863"/>
            <a:ext cx="12432948" cy="914400"/>
          </a:xfrm>
          <a:solidFill>
            <a:srgbClr val="B40094"/>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Business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Analyzer Release 7</a:t>
            </a:r>
          </a:p>
        </p:txBody>
      </p:sp>
      <p:sp>
        <p:nvSpPr>
          <p:cNvPr id="14" name="TextBox 13"/>
          <p:cNvSpPr txBox="1"/>
          <p:nvPr/>
        </p:nvSpPr>
        <p:spPr>
          <a:xfrm>
            <a:off x="2936137" y="1977913"/>
            <a:ext cx="2707533" cy="4141903"/>
          </a:xfrm>
          <a:prstGeom prst="rect">
            <a:avLst/>
          </a:prstGeom>
          <a:noFill/>
        </p:spPr>
        <p:txBody>
          <a:bodyPr wrap="square" rtlCol="0">
            <a:spAutoFit/>
          </a:bodyPr>
          <a:lstStyle/>
          <a:p>
            <a:pPr marL="291436" indent="-291436">
              <a:buFont typeface="Arial" panose="020B0604020202020204" pitchFamily="34" charset="0"/>
              <a:buChar char="•"/>
            </a:pPr>
            <a:r>
              <a:rPr lang="en-US" sz="2448" dirty="0">
                <a:solidFill>
                  <a:prstClr val="white"/>
                </a:solidFill>
                <a:cs typeface="Segoe UI" panose="020B0502040204020203" pitchFamily="34" charset="0"/>
              </a:rPr>
              <a:t>Cross </a:t>
            </a:r>
            <a:r>
              <a:rPr lang="en-US" sz="2448" dirty="0" smtClean="0">
                <a:solidFill>
                  <a:prstClr val="white"/>
                </a:solidFill>
                <a:cs typeface="Segoe UI" panose="020B0502040204020203" pitchFamily="34" charset="0"/>
              </a:rPr>
              <a:t>platform</a:t>
            </a:r>
            <a:endParaRPr lang="en-US" sz="2448" dirty="0">
              <a:solidFill>
                <a:prstClr val="white"/>
              </a:solidFill>
              <a:cs typeface="Segoe UI" panose="020B0502040204020203" pitchFamily="34" charset="0"/>
            </a:endParaRPr>
          </a:p>
          <a:p>
            <a:endParaRPr lang="en-US" sz="2448" dirty="0">
              <a:solidFill>
                <a:prstClr val="white"/>
              </a:solidFill>
              <a:cs typeface="Segoe UI" panose="020B0502040204020203" pitchFamily="34" charset="0"/>
            </a:endParaRPr>
          </a:p>
          <a:p>
            <a:pPr marL="291436" indent="-291436">
              <a:buFont typeface="Arial" panose="020B0604020202020204" pitchFamily="34" charset="0"/>
              <a:buChar char="•"/>
            </a:pPr>
            <a:r>
              <a:rPr lang="en-US" sz="2448" dirty="0">
                <a:solidFill>
                  <a:prstClr val="white"/>
                </a:solidFill>
                <a:cs typeface="Segoe UI" panose="020B0502040204020203" pitchFamily="34" charset="0"/>
              </a:rPr>
              <a:t>Content </a:t>
            </a:r>
            <a:r>
              <a:rPr lang="en-US" sz="2448" dirty="0" smtClean="0">
                <a:solidFill>
                  <a:prstClr val="white"/>
                </a:solidFill>
                <a:cs typeface="Segoe UI" panose="020B0502040204020203" pitchFamily="34" charset="0"/>
              </a:rPr>
              <a:t>management improvements</a:t>
            </a:r>
            <a:endParaRPr lang="en-US" sz="2448" dirty="0">
              <a:solidFill>
                <a:prstClr val="white"/>
              </a:solidFill>
              <a:cs typeface="Segoe UI" panose="020B0502040204020203" pitchFamily="34" charset="0"/>
            </a:endParaRPr>
          </a:p>
          <a:p>
            <a:pPr marL="291436" indent="-291436">
              <a:buFont typeface="Arial" panose="020B0604020202020204" pitchFamily="34" charset="0"/>
              <a:buChar char="•"/>
            </a:pPr>
            <a:endParaRPr lang="en-US" sz="2448" dirty="0">
              <a:solidFill>
                <a:prstClr val="white"/>
              </a:solidFill>
              <a:cs typeface="Segoe UI" panose="020B0502040204020203" pitchFamily="34" charset="0"/>
            </a:endParaRPr>
          </a:p>
          <a:p>
            <a:pPr marL="291436" indent="-291436">
              <a:buFont typeface="Arial" panose="020B0604020202020204" pitchFamily="34" charset="0"/>
              <a:buChar char="•"/>
            </a:pPr>
            <a:r>
              <a:rPr lang="en-US" sz="2448" dirty="0">
                <a:solidFill>
                  <a:prstClr val="white"/>
                </a:solidFill>
                <a:cs typeface="Segoe UI" panose="020B0502040204020203" pitchFamily="34" charset="0"/>
              </a:rPr>
              <a:t>Support for Management Reporter </a:t>
            </a:r>
            <a:r>
              <a:rPr lang="en-US" sz="2448" dirty="0" smtClean="0">
                <a:solidFill>
                  <a:prstClr val="white"/>
                </a:solidFill>
                <a:cs typeface="Segoe UI" panose="020B0502040204020203" pitchFamily="34" charset="0"/>
              </a:rPr>
              <a:t>content</a:t>
            </a:r>
            <a:endParaRPr lang="en-US" sz="2448" dirty="0">
              <a:solidFill>
                <a:prstClr val="white"/>
              </a:solidFill>
              <a:cs typeface="Segoe UI" panose="020B0502040204020203" pitchFamily="34" charset="0"/>
            </a:endParaRPr>
          </a:p>
          <a:p>
            <a:pPr marL="291436" indent="-291436">
              <a:buFont typeface="Arial" panose="020B0604020202020204" pitchFamily="34" charset="0"/>
              <a:buChar char="•"/>
            </a:pPr>
            <a:endParaRPr lang="en-US" sz="1836" dirty="0">
              <a:solidFill>
                <a:prstClr val="black"/>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3984" y="1552088"/>
            <a:ext cx="6493048" cy="4869786"/>
          </a:xfrm>
          <a:prstGeom prst="rect">
            <a:avLst/>
          </a:prstGeom>
        </p:spPr>
      </p:pic>
      <p:sp>
        <p:nvSpPr>
          <p:cNvPr id="16"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34596032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B40094"/>
          </a:solidFill>
        </p:spPr>
        <p:txBody>
          <a:bodyPr vert="horz" wrap="square" lIns="438912" tIns="109728" rIns="111901" bIns="0" rtlCol="0" anchor="t" anchorCtr="0">
            <a:noAutofit/>
          </a:bodyPr>
          <a:lstStyle/>
          <a:p>
            <a:pPr defTabSz="914278"/>
            <a:r>
              <a:rPr lang="en-US" sz="5201" spc="-100" dirty="0" err="1"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SmartList</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UI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enhancements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295181" y="1673352"/>
            <a:ext cx="5484843" cy="3902607"/>
          </a:xfrm>
        </p:spPr>
        <p:txBody>
          <a:bodyPr/>
          <a:lstStyle/>
          <a:p>
            <a:r>
              <a:rPr lang="en-US" dirty="0" smtClean="0"/>
              <a:t>Hide or auto-hide </a:t>
            </a:r>
            <a:br>
              <a:rPr lang="en-US" dirty="0" smtClean="0"/>
            </a:br>
            <a:r>
              <a:rPr lang="en-US" dirty="0" smtClean="0"/>
              <a:t>Favorites pane</a:t>
            </a:r>
          </a:p>
          <a:p>
            <a:endParaRPr lang="en-US" dirty="0" smtClean="0"/>
          </a:p>
          <a:p>
            <a:r>
              <a:rPr lang="en-US" dirty="0" smtClean="0"/>
              <a:t>Change width of </a:t>
            </a:r>
            <a:br>
              <a:rPr lang="en-US" dirty="0" smtClean="0"/>
            </a:br>
            <a:r>
              <a:rPr lang="en-US" dirty="0" smtClean="0"/>
              <a:t>Favorites pane</a:t>
            </a:r>
          </a:p>
          <a:p>
            <a:endParaRPr lang="en-US" dirty="0" smtClean="0"/>
          </a:p>
          <a:p>
            <a:r>
              <a:rPr lang="en-US" dirty="0" smtClean="0"/>
              <a:t>Remember </a:t>
            </a:r>
            <a:r>
              <a:rPr lang="en-US" dirty="0"/>
              <a:t>s</a:t>
            </a:r>
            <a:r>
              <a:rPr lang="en-US" dirty="0" smtClean="0"/>
              <a:t>ettings</a:t>
            </a:r>
            <a:endParaRPr lang="en-US" dirty="0"/>
          </a:p>
        </p:txBody>
      </p:sp>
      <p:pic>
        <p:nvPicPr>
          <p:cNvPr id="10" name="Picture 9"/>
          <p:cNvPicPr>
            <a:picLocks noChangeAspect="1"/>
          </p:cNvPicPr>
          <p:nvPr/>
        </p:nvPicPr>
        <p:blipFill>
          <a:blip r:embed="rId3"/>
          <a:stretch>
            <a:fillRect/>
          </a:stretch>
        </p:blipFill>
        <p:spPr>
          <a:xfrm>
            <a:off x="6065837" y="1668462"/>
            <a:ext cx="6139183" cy="4457137"/>
          </a:xfrm>
          <a:prstGeom prst="rect">
            <a:avLst/>
          </a:prstGeom>
          <a:effectLst>
            <a:reflection blurRad="6350" stA="50000" endA="300" endPos="55500" dist="50800" dir="5400000" sy="-100000" algn="bl" rotWithShape="0"/>
          </a:effectLst>
        </p:spPr>
      </p:pic>
      <p:sp>
        <p:nvSpPr>
          <p:cNvPr id="5"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285184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2948" cy="914400"/>
          </a:xfrm>
          <a:solidFill>
            <a:srgbClr val="B40094"/>
          </a:solidFill>
        </p:spPr>
        <p:txBody>
          <a:bodyPr vert="horz" wrap="square" lIns="438912" tIns="109728" rIns="111901" bIns="0" rtlCol="0" anchor="t" anchorCtr="0">
            <a:noAutofit/>
          </a:bodyPr>
          <a:lstStyle/>
          <a:p>
            <a:pPr defTabSz="914278"/>
            <a:r>
              <a:rPr lang="en-US" sz="5201" spc="-100" dirty="0" err="1"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SmartList</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Designer</a:t>
            </a:r>
          </a:p>
        </p:txBody>
      </p:sp>
      <p:sp>
        <p:nvSpPr>
          <p:cNvPr id="3" name="Text Placeholder 2"/>
          <p:cNvSpPr>
            <a:spLocks noGrp="1"/>
          </p:cNvSpPr>
          <p:nvPr>
            <p:ph type="body" sz="quarter" idx="10"/>
          </p:nvPr>
        </p:nvSpPr>
        <p:spPr>
          <a:xfrm>
            <a:off x="295181" y="1673352"/>
            <a:ext cx="5484843" cy="4382410"/>
          </a:xfrm>
        </p:spPr>
        <p:txBody>
          <a:bodyPr/>
          <a:lstStyle/>
          <a:p>
            <a:r>
              <a:rPr lang="en-US" dirty="0" smtClean="0"/>
              <a:t>Create or modify </a:t>
            </a:r>
            <a:r>
              <a:rPr lang="en-US" dirty="0"/>
              <a:t>e</a:t>
            </a:r>
            <a:r>
              <a:rPr lang="en-US" dirty="0" smtClean="0"/>
              <a:t>xisting SmartLists</a:t>
            </a:r>
          </a:p>
          <a:p>
            <a:endParaRPr lang="en-US" dirty="0" smtClean="0"/>
          </a:p>
          <a:p>
            <a:r>
              <a:rPr lang="en-US" dirty="0" smtClean="0"/>
              <a:t>Select and join </a:t>
            </a:r>
            <a:r>
              <a:rPr lang="en-US" dirty="0"/>
              <a:t>d</a:t>
            </a:r>
            <a:r>
              <a:rPr lang="en-US" dirty="0" smtClean="0"/>
              <a:t>ata from tables or views</a:t>
            </a:r>
          </a:p>
          <a:p>
            <a:endParaRPr lang="en-US" dirty="0" smtClean="0"/>
          </a:p>
          <a:p>
            <a:r>
              <a:rPr lang="en-US" dirty="0" smtClean="0"/>
              <a:t>Easy-to-use interface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38" y="1404840"/>
            <a:ext cx="5887698" cy="4642149"/>
          </a:xfrm>
          <a:prstGeom prst="rect">
            <a:avLst/>
          </a:prstGeom>
          <a:effectLst>
            <a:reflection blurRad="6350" stA="52000" endA="300" endPos="35000" dir="5400000" sy="-100000" algn="bl" rotWithShape="0"/>
          </a:effectLst>
        </p:spPr>
      </p:pic>
      <p:sp>
        <p:nvSpPr>
          <p:cNvPr id="5"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4865117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82" y="298014"/>
            <a:ext cx="12434711" cy="913249"/>
          </a:xfrm>
          <a:prstGeom prst="rect">
            <a:avLst/>
          </a:prstGeom>
          <a:solidFill>
            <a:srgbClr val="0078D7"/>
          </a:solidFill>
        </p:spPr>
        <p:txBody>
          <a:bodyPr vert="horz" wrap="square" lIns="438912" tIns="109728" rIns="111901" bIns="0" rtlCol="0" anchor="t" anchorCtr="0">
            <a:noAutofit/>
          </a:bodyPr>
          <a:lstStyle>
            <a:defPPr>
              <a:defRPr lang="en-US"/>
            </a:defPPr>
            <a:lvl1pPr defTabSz="914278">
              <a:lnSpc>
                <a:spcPct val="90000"/>
              </a:lnSpc>
              <a:spcBef>
                <a:spcPct val="0"/>
              </a:spcBef>
              <a:buNone/>
              <a:defRPr sz="5201" b="0" cap="none" spc="-100" baseline="0">
                <a:ln w="3175">
                  <a:noFill/>
                </a:ln>
                <a:solidFill>
                  <a:prstClr val="white"/>
                </a:solidFill>
                <a:effectLst/>
                <a:latin typeface="Segoe UI Light" panose="020B0502040204020203" pitchFamily="34" charset="0"/>
                <a:cs typeface="Segoe UI Light" panose="020B0502040204020203" pitchFamily="34" charset="0"/>
              </a:defRPr>
            </a:lvl1pPr>
          </a:lstStyle>
          <a:p>
            <a:r>
              <a:rPr lang="en-US" dirty="0">
                <a:gradFill>
                  <a:gsLst>
                    <a:gs pos="0">
                      <a:srgbClr val="FFFFFF"/>
                    </a:gs>
                    <a:gs pos="74000">
                      <a:srgbClr val="FFFFFF"/>
                    </a:gs>
                  </a:gsLst>
                </a:gradFill>
              </a:rPr>
              <a:t>System</a:t>
            </a:r>
          </a:p>
        </p:txBody>
      </p:sp>
      <p:sp>
        <p:nvSpPr>
          <p:cNvPr id="12" name="TextBox 11"/>
          <p:cNvSpPr txBox="1"/>
          <p:nvPr/>
        </p:nvSpPr>
        <p:spPr>
          <a:xfrm>
            <a:off x="345661" y="1529231"/>
            <a:ext cx="10716618" cy="4030334"/>
          </a:xfrm>
          <a:prstGeom prst="rect">
            <a:avLst/>
          </a:prstGeom>
          <a:noFill/>
        </p:spPr>
        <p:txBody>
          <a:bodyPr wrap="square" rtlCol="0">
            <a:spAutoFit/>
          </a:bodyPr>
          <a:lstStyle/>
          <a:p>
            <a:pPr>
              <a:lnSpc>
                <a:spcPct val="150000"/>
              </a:lnSpc>
            </a:pPr>
            <a:r>
              <a:rPr lang="en-US" sz="3200" b="1" dirty="0" smtClean="0">
                <a:gradFill>
                  <a:gsLst>
                    <a:gs pos="0">
                      <a:srgbClr val="505050"/>
                    </a:gs>
                    <a:gs pos="74000">
                      <a:srgbClr val="505050"/>
                    </a:gs>
                  </a:gsLst>
                  <a:lin ang="5400000" scaled="1"/>
                </a:gradFill>
                <a:cs typeface="Segoe UI" panose="020B0502040204020203" pitchFamily="34" charset="0"/>
              </a:rPr>
              <a:t>Microsoft Dynamics </a:t>
            </a:r>
            <a:r>
              <a:rPr lang="en-US" sz="3200" b="1" dirty="0">
                <a:gradFill>
                  <a:gsLst>
                    <a:gs pos="0">
                      <a:srgbClr val="505050"/>
                    </a:gs>
                    <a:gs pos="74000">
                      <a:srgbClr val="505050"/>
                    </a:gs>
                  </a:gsLst>
                  <a:lin ang="5400000" scaled="1"/>
                </a:gradFill>
                <a:cs typeface="Segoe UI" panose="020B0502040204020203" pitchFamily="34" charset="0"/>
              </a:rPr>
              <a:t>GP </a:t>
            </a:r>
            <a:r>
              <a:rPr lang="en-US" sz="3200" b="1" dirty="0" smtClean="0">
                <a:gradFill>
                  <a:gsLst>
                    <a:gs pos="0">
                      <a:srgbClr val="505050"/>
                    </a:gs>
                    <a:gs pos="74000">
                      <a:srgbClr val="505050"/>
                    </a:gs>
                  </a:gsLst>
                  <a:lin ang="5400000" scaled="1"/>
                </a:gradFill>
                <a:cs typeface="Segoe UI" panose="020B0502040204020203" pitchFamily="34" charset="0"/>
              </a:rPr>
              <a:t>2013 Service </a:t>
            </a:r>
            <a:r>
              <a:rPr lang="en-US" sz="3200" b="1" dirty="0">
                <a:gradFill>
                  <a:gsLst>
                    <a:gs pos="0">
                      <a:srgbClr val="505050"/>
                    </a:gs>
                    <a:gs pos="74000">
                      <a:srgbClr val="505050"/>
                    </a:gs>
                  </a:gsLst>
                  <a:lin ang="5400000" scaled="1"/>
                </a:gradFill>
                <a:cs typeface="Segoe UI" panose="020B0502040204020203" pitchFamily="34" charset="0"/>
              </a:rPr>
              <a:t>Pack </a:t>
            </a:r>
            <a:r>
              <a:rPr lang="en-US" sz="3200" b="1" dirty="0" smtClean="0">
                <a:gradFill>
                  <a:gsLst>
                    <a:gs pos="0">
                      <a:srgbClr val="505050"/>
                    </a:gs>
                    <a:gs pos="74000">
                      <a:srgbClr val="505050"/>
                    </a:gs>
                  </a:gsLst>
                  <a:lin ang="5400000" scaled="1"/>
                </a:gradFill>
                <a:cs typeface="Segoe UI" panose="020B0502040204020203" pitchFamily="34" charset="0"/>
              </a:rPr>
              <a:t>2 (SP2)</a:t>
            </a:r>
            <a:endParaRPr lang="en-US" sz="3200" b="1" dirty="0">
              <a:gradFill>
                <a:gsLst>
                  <a:gs pos="0">
                    <a:srgbClr val="505050"/>
                  </a:gs>
                  <a:gs pos="74000">
                    <a:srgbClr val="505050"/>
                  </a:gs>
                </a:gsLst>
                <a:lin ang="5400000" scaled="1"/>
              </a:gradFill>
              <a:cs typeface="Segoe UI" panose="020B0502040204020203" pitchFamily="34" charset="0"/>
            </a:endParaRPr>
          </a:p>
          <a:p>
            <a:pPr>
              <a:lnSpc>
                <a:spcPct val="150000"/>
              </a:lnSpc>
            </a:pPr>
            <a:r>
              <a:rPr lang="en-US" sz="2800" dirty="0">
                <a:gradFill>
                  <a:gsLst>
                    <a:gs pos="0">
                      <a:srgbClr val="505050"/>
                    </a:gs>
                    <a:gs pos="74000">
                      <a:srgbClr val="505050"/>
                    </a:gs>
                  </a:gsLst>
                  <a:lin ang="5400000" scaled="1"/>
                </a:gradFill>
                <a:cs typeface="Segoe UI" panose="020B0502040204020203" pitchFamily="34" charset="0"/>
              </a:rPr>
              <a:t>Document Attach 2.0:</a:t>
            </a:r>
          </a:p>
          <a:p>
            <a:r>
              <a:rPr lang="en-US" sz="2800" dirty="0">
                <a:gradFill>
                  <a:gsLst>
                    <a:gs pos="0">
                      <a:srgbClr val="505050"/>
                    </a:gs>
                    <a:gs pos="74000">
                      <a:srgbClr val="505050"/>
                    </a:gs>
                  </a:gsLst>
                  <a:lin ang="5400000" scaled="1"/>
                </a:gradFill>
                <a:cs typeface="Segoe UI" panose="020B0502040204020203" pitchFamily="34" charset="0"/>
              </a:rPr>
              <a:t>   Document Flow</a:t>
            </a:r>
          </a:p>
          <a:p>
            <a:r>
              <a:rPr lang="en-US" sz="2800" dirty="0">
                <a:gradFill>
                  <a:gsLst>
                    <a:gs pos="0">
                      <a:srgbClr val="505050"/>
                    </a:gs>
                    <a:gs pos="74000">
                      <a:srgbClr val="505050"/>
                    </a:gs>
                  </a:gsLst>
                  <a:lin ang="5400000" scaled="1"/>
                </a:gradFill>
                <a:cs typeface="Segoe UI" panose="020B0502040204020203" pitchFamily="34" charset="0"/>
              </a:rPr>
              <a:t>   Status Tracking</a:t>
            </a:r>
          </a:p>
          <a:p>
            <a:r>
              <a:rPr lang="en-US" sz="2800" dirty="0">
                <a:gradFill>
                  <a:gsLst>
                    <a:gs pos="0">
                      <a:srgbClr val="505050"/>
                    </a:gs>
                    <a:gs pos="74000">
                      <a:srgbClr val="505050"/>
                    </a:gs>
                  </a:gsLst>
                  <a:lin ang="5400000" scaled="1"/>
                </a:gradFill>
                <a:cs typeface="Segoe UI" panose="020B0502040204020203" pitchFamily="34" charset="0"/>
              </a:rPr>
              <a:t>   Delete Password</a:t>
            </a:r>
          </a:p>
          <a:p>
            <a:r>
              <a:rPr lang="en-US" sz="2800" dirty="0">
                <a:gradFill>
                  <a:gsLst>
                    <a:gs pos="0">
                      <a:srgbClr val="505050"/>
                    </a:gs>
                    <a:gs pos="74000">
                      <a:srgbClr val="505050"/>
                    </a:gs>
                  </a:gsLst>
                  <a:lin ang="5400000" scaled="1"/>
                </a:gradFill>
                <a:cs typeface="Segoe UI" panose="020B0502040204020203" pitchFamily="34" charset="0"/>
              </a:rPr>
              <a:t>   Attachment Properties</a:t>
            </a:r>
          </a:p>
          <a:p>
            <a:r>
              <a:rPr lang="en-US" sz="2800" dirty="0">
                <a:gradFill>
                  <a:gsLst>
                    <a:gs pos="0">
                      <a:srgbClr val="505050"/>
                    </a:gs>
                    <a:gs pos="74000">
                      <a:srgbClr val="505050"/>
                    </a:gs>
                  </a:gsLst>
                  <a:lin ang="5400000" scaled="1"/>
                </a:gradFill>
                <a:cs typeface="Segoe UI" panose="020B0502040204020203" pitchFamily="34" charset="0"/>
              </a:rPr>
              <a:t>   Attachment </a:t>
            </a:r>
            <a:r>
              <a:rPr lang="en-US" sz="2800" dirty="0" smtClean="0">
                <a:gradFill>
                  <a:gsLst>
                    <a:gs pos="0">
                      <a:srgbClr val="505050"/>
                    </a:gs>
                    <a:gs pos="74000">
                      <a:srgbClr val="505050"/>
                    </a:gs>
                  </a:gsLst>
                  <a:lin ang="5400000" scaled="1"/>
                </a:gradFill>
                <a:cs typeface="Segoe UI" panose="020B0502040204020203" pitchFamily="34" charset="0"/>
              </a:rPr>
              <a:t>Email</a:t>
            </a:r>
            <a:endParaRPr lang="en-US" sz="2800" dirty="0">
              <a:gradFill>
                <a:gsLst>
                  <a:gs pos="0">
                    <a:srgbClr val="505050"/>
                  </a:gs>
                  <a:gs pos="74000">
                    <a:srgbClr val="505050"/>
                  </a:gs>
                </a:gsLst>
                <a:lin ang="5400000" scaled="1"/>
              </a:gradFill>
              <a:cs typeface="Segoe UI" panose="020B0502040204020203" pitchFamily="34" charset="0"/>
            </a:endParaRPr>
          </a:p>
          <a:p>
            <a:r>
              <a:rPr lang="en-US" sz="2800" dirty="0">
                <a:gradFill>
                  <a:gsLst>
                    <a:gs pos="0">
                      <a:srgbClr val="505050"/>
                    </a:gs>
                    <a:gs pos="74000">
                      <a:srgbClr val="505050"/>
                    </a:gs>
                  </a:gsLst>
                  <a:lin ang="5400000" scaled="1"/>
                </a:gradFill>
                <a:cs typeface="Segoe UI" panose="020B0502040204020203" pitchFamily="34" charset="0"/>
              </a:rPr>
              <a:t>   Delete Utility</a:t>
            </a:r>
          </a:p>
        </p:txBody>
      </p:sp>
    </p:spTree>
    <p:extLst>
      <p:ext uri="{BB962C8B-B14F-4D97-AF65-F5344CB8AC3E}">
        <p14:creationId xmlns:p14="http://schemas.microsoft.com/office/powerpoint/2010/main" val="158717139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3"/>
            <a:ext cx="12434711" cy="914399"/>
          </a:xfrm>
          <a:prstGeom prst="rect">
            <a:avLst/>
          </a:prstGeom>
          <a:solidFill>
            <a:srgbClr val="B40094"/>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SSRS on </a:t>
            </a: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transaction </a:t>
            </a: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windows</a:t>
            </a:r>
          </a:p>
        </p:txBody>
      </p:sp>
      <p:sp>
        <p:nvSpPr>
          <p:cNvPr id="46" name="Rectangle 45"/>
          <p:cNvSpPr/>
          <p:nvPr/>
        </p:nvSpPr>
        <p:spPr>
          <a:xfrm>
            <a:off x="367645" y="1671570"/>
            <a:ext cx="4250392" cy="4961358"/>
          </a:xfrm>
          <a:prstGeom prst="rect">
            <a:avLst/>
          </a:prstGeom>
        </p:spPr>
        <p:txBody>
          <a:bodyPr wrap="square">
            <a:spAutoFit/>
          </a:bodyPr>
          <a:lstStyle/>
          <a:p>
            <a:pPr>
              <a:lnSpc>
                <a:spcPct val="90000"/>
              </a:lnSpc>
              <a:spcBef>
                <a:spcPct val="20000"/>
              </a:spcBef>
              <a:buSzPct val="90000"/>
            </a:pPr>
            <a:r>
              <a:rPr lang="en-US" sz="3200" dirty="0">
                <a:solidFill>
                  <a:srgbClr val="505050"/>
                </a:solidFill>
                <a:latin typeface="Segoe UI Light"/>
              </a:rPr>
              <a:t>Extend the SSRS printing functionality allowing a user to print reports from transaction </a:t>
            </a:r>
            <a:r>
              <a:rPr lang="en-US" sz="3200" dirty="0" smtClean="0">
                <a:solidFill>
                  <a:srgbClr val="505050"/>
                </a:solidFill>
                <a:latin typeface="Segoe UI Light"/>
              </a:rPr>
              <a:t>forms </a:t>
            </a:r>
            <a:endParaRPr lang="en-US" sz="3200" dirty="0">
              <a:solidFill>
                <a:srgbClr val="505050"/>
              </a:solidFill>
              <a:latin typeface="Segoe UI Light"/>
            </a:endParaRPr>
          </a:p>
          <a:p>
            <a:pPr>
              <a:lnSpc>
                <a:spcPct val="90000"/>
              </a:lnSpc>
              <a:spcBef>
                <a:spcPct val="20000"/>
              </a:spcBef>
              <a:buSzPct val="90000"/>
            </a:pPr>
            <a:endParaRPr lang="en-US" sz="2000" dirty="0" smtClean="0">
              <a:solidFill>
                <a:srgbClr val="505050"/>
              </a:solidFill>
              <a:latin typeface="Segoe UI Light"/>
            </a:endParaRPr>
          </a:p>
          <a:p>
            <a:pPr>
              <a:lnSpc>
                <a:spcPct val="90000"/>
              </a:lnSpc>
              <a:spcBef>
                <a:spcPct val="20000"/>
              </a:spcBef>
              <a:buSzPct val="90000"/>
            </a:pPr>
            <a:r>
              <a:rPr lang="en-US" sz="3200" dirty="0" smtClean="0">
                <a:solidFill>
                  <a:srgbClr val="505050"/>
                </a:solidFill>
                <a:latin typeface="Segoe UI Light"/>
              </a:rPr>
              <a:t>Series </a:t>
            </a:r>
            <a:r>
              <a:rPr lang="en-US" sz="3200" dirty="0">
                <a:solidFill>
                  <a:srgbClr val="505050"/>
                </a:solidFill>
                <a:latin typeface="Segoe UI Light"/>
              </a:rPr>
              <a:t>include: Sales, Purchasing, Financial, Inventory, Payroll, Field Service, </a:t>
            </a:r>
            <a:r>
              <a:rPr lang="en-US" sz="3200" dirty="0" smtClean="0">
                <a:solidFill>
                  <a:srgbClr val="505050"/>
                </a:solidFill>
                <a:latin typeface="Segoe UI Light"/>
              </a:rPr>
              <a:t>Project, </a:t>
            </a:r>
            <a:r>
              <a:rPr lang="en-US" sz="3200" dirty="0">
                <a:solidFill>
                  <a:srgbClr val="505050"/>
                </a:solidFill>
                <a:latin typeface="Segoe UI Light"/>
              </a:rPr>
              <a:t>and Manufacturing</a:t>
            </a:r>
          </a:p>
        </p:txBody>
      </p:sp>
      <p:pic>
        <p:nvPicPr>
          <p:cNvPr id="3" name="Picture 2"/>
          <p:cNvPicPr>
            <a:picLocks noChangeAspect="1"/>
          </p:cNvPicPr>
          <p:nvPr/>
        </p:nvPicPr>
        <p:blipFill>
          <a:blip r:embed="rId3"/>
          <a:stretch>
            <a:fillRect/>
          </a:stretch>
        </p:blipFill>
        <p:spPr>
          <a:xfrm>
            <a:off x="5134701" y="1482498"/>
            <a:ext cx="7023669" cy="5041887"/>
          </a:xfrm>
          <a:prstGeom prst="rect">
            <a:avLst/>
          </a:prstGeom>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2569744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B40094"/>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Refreshable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Excel reports</a:t>
            </a:r>
          </a:p>
        </p:txBody>
      </p:sp>
      <p:pic>
        <p:nvPicPr>
          <p:cNvPr id="4" name="Picture 3"/>
          <p:cNvPicPr>
            <a:picLocks noChangeAspect="1"/>
          </p:cNvPicPr>
          <p:nvPr/>
        </p:nvPicPr>
        <p:blipFill>
          <a:blip r:embed="rId3"/>
          <a:stretch>
            <a:fillRect/>
          </a:stretch>
        </p:blipFill>
        <p:spPr>
          <a:xfrm>
            <a:off x="4511837" y="1409290"/>
            <a:ext cx="7636334" cy="5162930"/>
          </a:xfrm>
          <a:prstGeom prst="rect">
            <a:avLst/>
          </a:prstGeom>
        </p:spPr>
      </p:pic>
      <p:sp>
        <p:nvSpPr>
          <p:cNvPr id="7" name="TextBox 6"/>
          <p:cNvSpPr txBox="1"/>
          <p:nvPr/>
        </p:nvSpPr>
        <p:spPr>
          <a:xfrm>
            <a:off x="369691" y="1673352"/>
            <a:ext cx="3779837" cy="4952061"/>
          </a:xfrm>
          <a:prstGeom prst="rect">
            <a:avLst/>
          </a:prstGeom>
          <a:noFill/>
        </p:spPr>
        <p:txBody>
          <a:bodyPr wrap="square" rtlCol="0">
            <a:spAutoFit/>
          </a:bodyPr>
          <a:lstStyle/>
          <a:p>
            <a:r>
              <a:rPr lang="en-US" sz="3200" dirty="0">
                <a:solidFill>
                  <a:srgbClr val="505050"/>
                </a:solidFill>
                <a:latin typeface="Segoe UI Light"/>
                <a:cs typeface="Segoe UI" panose="020B0502040204020203" pitchFamily="34" charset="0"/>
              </a:rPr>
              <a:t>Continue to add new functionality</a:t>
            </a:r>
          </a:p>
          <a:p>
            <a:endParaRPr lang="en-US" sz="3200" dirty="0">
              <a:solidFill>
                <a:srgbClr val="505050"/>
              </a:solidFill>
              <a:latin typeface="Segoe UI Light"/>
              <a:cs typeface="Segoe UI" panose="020B0502040204020203" pitchFamily="34" charset="0"/>
            </a:endParaRPr>
          </a:p>
          <a:p>
            <a:r>
              <a:rPr lang="en-US" sz="3200" dirty="0">
                <a:solidFill>
                  <a:srgbClr val="505050"/>
                </a:solidFill>
                <a:latin typeface="Segoe UI Light"/>
                <a:cs typeface="Segoe UI" panose="020B0502040204020203" pitchFamily="34" charset="0"/>
              </a:rPr>
              <a:t>Allow tighter integration with </a:t>
            </a:r>
            <a:r>
              <a:rPr lang="en-US" sz="3200" dirty="0" smtClean="0">
                <a:solidFill>
                  <a:srgbClr val="505050"/>
                </a:solidFill>
                <a:latin typeface="Segoe UI Light"/>
                <a:cs typeface="Segoe UI" panose="020B0502040204020203" pitchFamily="34" charset="0"/>
              </a:rPr>
              <a:t>SmartList </a:t>
            </a:r>
            <a:r>
              <a:rPr lang="en-US" sz="3200" dirty="0">
                <a:solidFill>
                  <a:srgbClr val="505050"/>
                </a:solidFill>
                <a:latin typeface="Segoe UI Light"/>
                <a:cs typeface="Segoe UI" panose="020B0502040204020203" pitchFamily="34" charset="0"/>
              </a:rPr>
              <a:t>Designer and Excel</a:t>
            </a:r>
          </a:p>
          <a:p>
            <a:endParaRPr lang="en-US" sz="2448" dirty="0">
              <a:solidFill>
                <a:srgbClr val="FFFFFF"/>
              </a:solidFill>
              <a:cs typeface="Segoe UI" panose="020B0502040204020203" pitchFamily="34" charset="0"/>
            </a:endParaRPr>
          </a:p>
          <a:p>
            <a:pPr marL="291436" indent="-291436">
              <a:buFont typeface="Arial" panose="020B0604020202020204" pitchFamily="34" charset="0"/>
              <a:buChar char="•"/>
            </a:pPr>
            <a:endParaRPr lang="en-US" sz="2448" dirty="0">
              <a:solidFill>
                <a:srgbClr val="FFFFFF"/>
              </a:solidFill>
              <a:cs typeface="Segoe UI" panose="020B0502040204020203" pitchFamily="34" charset="0"/>
            </a:endParaRPr>
          </a:p>
          <a:p>
            <a:pPr marL="291436" indent="-291436">
              <a:buFont typeface="Arial" panose="020B0604020202020204" pitchFamily="34" charset="0"/>
              <a:buChar char="•"/>
            </a:pPr>
            <a:endParaRPr lang="en-US" sz="2448" dirty="0">
              <a:solidFill>
                <a:srgbClr val="FFFFFF"/>
              </a:solidFill>
              <a:cs typeface="Segoe UI" panose="020B0502040204020203" pitchFamily="34" charset="0"/>
            </a:endParaRPr>
          </a:p>
          <a:p>
            <a:pPr marL="291436" indent="-291436">
              <a:buFont typeface="Arial" panose="020B0604020202020204" pitchFamily="34" charset="0"/>
              <a:buChar char="•"/>
            </a:pPr>
            <a:endParaRPr lang="en-US" sz="1836" dirty="0">
              <a:solidFill>
                <a:srgbClr val="505050"/>
              </a:solidFill>
            </a:endParaRPr>
          </a:p>
        </p:txBody>
      </p:sp>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409969151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2"/>
            <a:ext cx="12434711" cy="914401"/>
          </a:xfrm>
          <a:prstGeom prst="rect">
            <a:avLst/>
          </a:prstGeom>
          <a:solidFill>
            <a:srgbClr val="B40094"/>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Sessions to learn more</a:t>
            </a:r>
          </a:p>
        </p:txBody>
      </p:sp>
      <p:sp>
        <p:nvSpPr>
          <p:cNvPr id="46" name="Rectangle 45"/>
          <p:cNvSpPr/>
          <p:nvPr/>
        </p:nvSpPr>
        <p:spPr>
          <a:xfrm>
            <a:off x="377071" y="1449327"/>
            <a:ext cx="11860965" cy="5324535"/>
          </a:xfrm>
          <a:prstGeom prst="rect">
            <a:avLst/>
          </a:prstGeom>
        </p:spPr>
        <p:txBody>
          <a:bodyPr wrap="square">
            <a:spAutoFit/>
          </a:bodyPr>
          <a:lstStyle/>
          <a:p>
            <a:r>
              <a:rPr lang="en-US" sz="2000" b="1" dirty="0" smtClean="0">
                <a:solidFill>
                  <a:srgbClr val="505050"/>
                </a:solidFill>
              </a:rPr>
              <a:t>DD15G107 – Data! Making sense of your Microsoft Dynamics GP data using Excel and Power BI</a:t>
            </a:r>
          </a:p>
          <a:p>
            <a:r>
              <a:rPr lang="en-US" sz="2000" b="1" dirty="0" smtClean="0">
                <a:solidFill>
                  <a:srgbClr val="505050"/>
                </a:solidFill>
              </a:rPr>
              <a:t>When</a:t>
            </a:r>
            <a:r>
              <a:rPr lang="en-US" sz="2000" b="1" dirty="0">
                <a:solidFill>
                  <a:srgbClr val="505050"/>
                </a:solidFill>
              </a:rPr>
              <a:t>:</a:t>
            </a:r>
            <a:r>
              <a:rPr lang="en-US" sz="2000" dirty="0">
                <a:solidFill>
                  <a:srgbClr val="505050"/>
                </a:solidFill>
              </a:rPr>
              <a:t> Tuesday, March 17 3:30 PM - 5:00 PM </a:t>
            </a:r>
          </a:p>
          <a:p>
            <a:r>
              <a:rPr lang="en-US" sz="2000" b="1" dirty="0" smtClean="0">
                <a:solidFill>
                  <a:srgbClr val="505050"/>
                </a:solidFill>
              </a:rPr>
              <a:t>Repeat: </a:t>
            </a:r>
            <a:r>
              <a:rPr lang="en-US" sz="2000" dirty="0" smtClean="0">
                <a:solidFill>
                  <a:srgbClr val="505050"/>
                </a:solidFill>
              </a:rPr>
              <a:t>Wednesday, March 18 9:00 AM – 10:30 AM</a:t>
            </a:r>
            <a:endParaRPr lang="en-US" sz="2000" b="1" dirty="0" smtClean="0">
              <a:solidFill>
                <a:srgbClr val="505050"/>
              </a:solidFill>
            </a:endParaRPr>
          </a:p>
          <a:p>
            <a:r>
              <a:rPr lang="en-US" sz="2000" b="1" dirty="0" smtClean="0">
                <a:solidFill>
                  <a:srgbClr val="505050"/>
                </a:solidFill>
              </a:rPr>
              <a:t>Type</a:t>
            </a:r>
            <a:r>
              <a:rPr lang="en-US" sz="2000" b="1" dirty="0">
                <a:solidFill>
                  <a:srgbClr val="505050"/>
                </a:solidFill>
              </a:rPr>
              <a:t>:</a:t>
            </a:r>
            <a:r>
              <a:rPr lang="en-US" sz="2000" dirty="0">
                <a:solidFill>
                  <a:srgbClr val="505050"/>
                </a:solidFill>
              </a:rPr>
              <a:t> Deep Dive </a:t>
            </a:r>
          </a:p>
          <a:p>
            <a:endParaRPr lang="en-US" sz="1600" b="1" dirty="0" smtClean="0">
              <a:solidFill>
                <a:srgbClr val="505050"/>
              </a:solidFill>
              <a:hlinkClick r:id="rId3"/>
            </a:endParaRPr>
          </a:p>
          <a:p>
            <a:r>
              <a:rPr lang="en-US" sz="2000" b="1" dirty="0" smtClean="0">
                <a:solidFill>
                  <a:srgbClr val="505050"/>
                </a:solidFill>
              </a:rPr>
              <a:t>CS15G001 – Microsoft Dynamics GP apps: Business Analyzer and Time Management</a:t>
            </a:r>
          </a:p>
          <a:p>
            <a:r>
              <a:rPr lang="en-US" sz="2000" b="1" dirty="0">
                <a:solidFill>
                  <a:srgbClr val="505050"/>
                </a:solidFill>
              </a:rPr>
              <a:t>When:</a:t>
            </a:r>
            <a:r>
              <a:rPr lang="en-US" sz="2000" dirty="0">
                <a:solidFill>
                  <a:srgbClr val="505050"/>
                </a:solidFill>
              </a:rPr>
              <a:t> </a:t>
            </a:r>
            <a:r>
              <a:rPr lang="en-US" sz="2000" dirty="0" smtClean="0">
                <a:solidFill>
                  <a:srgbClr val="505050"/>
                </a:solidFill>
              </a:rPr>
              <a:t>Monday, </a:t>
            </a:r>
            <a:r>
              <a:rPr lang="en-US" sz="2000" dirty="0">
                <a:solidFill>
                  <a:srgbClr val="505050"/>
                </a:solidFill>
              </a:rPr>
              <a:t>March </a:t>
            </a:r>
            <a:r>
              <a:rPr lang="en-US" sz="2000" dirty="0" smtClean="0">
                <a:solidFill>
                  <a:srgbClr val="505050"/>
                </a:solidFill>
              </a:rPr>
              <a:t>16 5:00 </a:t>
            </a:r>
            <a:r>
              <a:rPr lang="en-US" sz="2000" dirty="0">
                <a:solidFill>
                  <a:srgbClr val="505050"/>
                </a:solidFill>
              </a:rPr>
              <a:t>PM - </a:t>
            </a:r>
            <a:r>
              <a:rPr lang="en-US" sz="2000" dirty="0" smtClean="0">
                <a:solidFill>
                  <a:srgbClr val="505050"/>
                </a:solidFill>
              </a:rPr>
              <a:t>6:00 </a:t>
            </a:r>
            <a:r>
              <a:rPr lang="en-US" sz="2000" dirty="0">
                <a:solidFill>
                  <a:srgbClr val="505050"/>
                </a:solidFill>
              </a:rPr>
              <a:t>PM </a:t>
            </a:r>
          </a:p>
          <a:p>
            <a:r>
              <a:rPr lang="en-US" sz="2000" b="1" dirty="0" smtClean="0">
                <a:solidFill>
                  <a:srgbClr val="505050"/>
                </a:solidFill>
              </a:rPr>
              <a:t>When</a:t>
            </a:r>
            <a:r>
              <a:rPr lang="en-US" sz="2000" b="1" dirty="0">
                <a:solidFill>
                  <a:srgbClr val="505050"/>
                </a:solidFill>
              </a:rPr>
              <a:t>:</a:t>
            </a:r>
            <a:r>
              <a:rPr lang="en-US" sz="2000" dirty="0">
                <a:solidFill>
                  <a:srgbClr val="505050"/>
                </a:solidFill>
              </a:rPr>
              <a:t> Wednesday, March 18 3:30 PM - 4:30 PM </a:t>
            </a:r>
          </a:p>
          <a:p>
            <a:r>
              <a:rPr lang="en-US" sz="2000" b="1" dirty="0">
                <a:solidFill>
                  <a:srgbClr val="505050"/>
                </a:solidFill>
              </a:rPr>
              <a:t>Type:</a:t>
            </a:r>
            <a:r>
              <a:rPr lang="en-US" sz="2000" dirty="0">
                <a:solidFill>
                  <a:srgbClr val="505050"/>
                </a:solidFill>
              </a:rPr>
              <a:t> Concurrent </a:t>
            </a:r>
            <a:r>
              <a:rPr lang="en-US" sz="2000" dirty="0" smtClean="0">
                <a:solidFill>
                  <a:srgbClr val="505050"/>
                </a:solidFill>
              </a:rPr>
              <a:t>Session</a:t>
            </a:r>
          </a:p>
          <a:p>
            <a:endParaRPr lang="en-US" sz="1600" b="1" dirty="0">
              <a:solidFill>
                <a:srgbClr val="505050"/>
              </a:solidFill>
            </a:endParaRPr>
          </a:p>
          <a:p>
            <a:r>
              <a:rPr lang="en-US" sz="2000" b="1" dirty="0" smtClean="0">
                <a:solidFill>
                  <a:srgbClr val="505050"/>
                </a:solidFill>
              </a:rPr>
              <a:t>CS15G007 – Building dashboards with Microsoft Dynamics GP and Microsoft Excel</a:t>
            </a:r>
          </a:p>
          <a:p>
            <a:r>
              <a:rPr lang="en-US" sz="2000" b="1" dirty="0" smtClean="0">
                <a:solidFill>
                  <a:srgbClr val="505050"/>
                </a:solidFill>
              </a:rPr>
              <a:t>When</a:t>
            </a:r>
            <a:r>
              <a:rPr lang="en-US" sz="2000" b="1" dirty="0">
                <a:solidFill>
                  <a:srgbClr val="505050"/>
                </a:solidFill>
              </a:rPr>
              <a:t>:</a:t>
            </a:r>
            <a:r>
              <a:rPr lang="en-US" sz="2000" dirty="0">
                <a:solidFill>
                  <a:srgbClr val="505050"/>
                </a:solidFill>
              </a:rPr>
              <a:t> Wednesday, March 18 3:30 PM - 4:30 PM </a:t>
            </a:r>
          </a:p>
          <a:p>
            <a:r>
              <a:rPr lang="en-US" sz="2000" b="1" dirty="0">
                <a:solidFill>
                  <a:srgbClr val="505050"/>
                </a:solidFill>
              </a:rPr>
              <a:t>Type:</a:t>
            </a:r>
            <a:r>
              <a:rPr lang="en-US" sz="2000" dirty="0">
                <a:solidFill>
                  <a:srgbClr val="505050"/>
                </a:solidFill>
              </a:rPr>
              <a:t> Concurrent Session </a:t>
            </a:r>
          </a:p>
          <a:p>
            <a:endParaRPr lang="en-US" sz="1600" b="1" dirty="0">
              <a:solidFill>
                <a:srgbClr val="505050"/>
              </a:solidFill>
            </a:endParaRPr>
          </a:p>
          <a:p>
            <a:r>
              <a:rPr lang="en-US" sz="2000" b="1" dirty="0" smtClean="0">
                <a:solidFill>
                  <a:srgbClr val="505050"/>
                </a:solidFill>
              </a:rPr>
              <a:t>ID15G004 – Microsoft Dynamics GP: Getting and sharing data</a:t>
            </a:r>
          </a:p>
          <a:p>
            <a:r>
              <a:rPr lang="en-US" sz="2000" b="1" dirty="0" smtClean="0">
                <a:solidFill>
                  <a:srgbClr val="505050"/>
                </a:solidFill>
              </a:rPr>
              <a:t>When</a:t>
            </a:r>
            <a:r>
              <a:rPr lang="en-US" sz="2000" b="1" dirty="0">
                <a:solidFill>
                  <a:srgbClr val="505050"/>
                </a:solidFill>
              </a:rPr>
              <a:t>:</a:t>
            </a:r>
            <a:r>
              <a:rPr lang="en-US" sz="2000" dirty="0">
                <a:solidFill>
                  <a:srgbClr val="505050"/>
                </a:solidFill>
              </a:rPr>
              <a:t> Wednesday, March 18 3:30 PM - 4:30 PM </a:t>
            </a:r>
          </a:p>
          <a:p>
            <a:r>
              <a:rPr lang="en-US" sz="2000" b="1" dirty="0">
                <a:solidFill>
                  <a:srgbClr val="505050"/>
                </a:solidFill>
              </a:rPr>
              <a:t>Type:</a:t>
            </a:r>
            <a:r>
              <a:rPr lang="en-US" sz="2000" dirty="0">
                <a:solidFill>
                  <a:srgbClr val="505050"/>
                </a:solidFill>
              </a:rPr>
              <a:t> Interactive Discussion </a:t>
            </a:r>
          </a:p>
        </p:txBody>
      </p:sp>
    </p:spTree>
    <p:extLst>
      <p:ext uri="{BB962C8B-B14F-4D97-AF65-F5344CB8AC3E}">
        <p14:creationId xmlns:p14="http://schemas.microsoft.com/office/powerpoint/2010/main" val="318224203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8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Workflow</a:t>
            </a:r>
            <a:endParaRPr lang="en-US" dirty="0"/>
          </a:p>
        </p:txBody>
      </p:sp>
    </p:spTree>
    <p:extLst>
      <p:ext uri="{BB962C8B-B14F-4D97-AF65-F5344CB8AC3E}">
        <p14:creationId xmlns:p14="http://schemas.microsoft.com/office/powerpoint/2010/main" val="237547681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82" y="296863"/>
            <a:ext cx="12434711" cy="914399"/>
          </a:xfrm>
          <a:prstGeom prst="rect">
            <a:avLst/>
          </a:prstGeom>
          <a:solidFill>
            <a:schemeClr val="accent2"/>
          </a:solidFill>
        </p:spPr>
        <p:txBody>
          <a:bodyPr vert="horz" wrap="square" lIns="438912" tIns="109728" rIns="111901" bIns="0" rtlCol="0" anchor="t" anchorCtr="0">
            <a:noAutofit/>
          </a:bodyPr>
          <a:lstStyle>
            <a:defPPr>
              <a:defRPr lang="en-US"/>
            </a:defPPr>
            <a:lvl1pPr defTabSz="914278">
              <a:lnSpc>
                <a:spcPct val="90000"/>
              </a:lnSpc>
              <a:spcBef>
                <a:spcPct val="0"/>
              </a:spcBef>
              <a:buNone/>
              <a:defRPr sz="5201" b="0" cap="none" spc="-100" baseline="0">
                <a:ln w="3175">
                  <a:noFill/>
                </a:ln>
                <a:gradFill>
                  <a:gsLst>
                    <a:gs pos="0">
                      <a:schemeClr val="bg1"/>
                    </a:gs>
                    <a:gs pos="74000">
                      <a:schemeClr val="bg1"/>
                    </a:gs>
                  </a:gsLst>
                  <a:lin ang="5400000" scaled="1"/>
                </a:gradFill>
                <a:effectLst/>
                <a:latin typeface="Segoe UI Light" panose="020B0502040204020203" pitchFamily="34" charset="0"/>
                <a:cs typeface="Segoe UI Light" panose="020B0502040204020203" pitchFamily="34" charset="0"/>
              </a:defRPr>
            </a:lvl1pPr>
          </a:lstStyle>
          <a:p>
            <a:r>
              <a:rPr lang="en-US" dirty="0">
                <a:gradFill>
                  <a:gsLst>
                    <a:gs pos="0">
                      <a:srgbClr val="FFFFFF"/>
                    </a:gs>
                    <a:gs pos="74000">
                      <a:srgbClr val="FFFFFF"/>
                    </a:gs>
                  </a:gsLst>
                  <a:lin ang="5400000" scaled="1"/>
                </a:gradFill>
              </a:rPr>
              <a:t>Workflow</a:t>
            </a:r>
          </a:p>
        </p:txBody>
      </p:sp>
      <p:sp>
        <p:nvSpPr>
          <p:cNvPr id="4" name="Rectangle 3"/>
          <p:cNvSpPr/>
          <p:nvPr/>
        </p:nvSpPr>
        <p:spPr>
          <a:xfrm>
            <a:off x="5684232" y="1470231"/>
            <a:ext cx="6217356" cy="5303631"/>
          </a:xfrm>
          <a:prstGeom prst="rect">
            <a:avLst/>
          </a:prstGeom>
        </p:spPr>
        <p:txBody>
          <a:bodyPr>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2015</a:t>
            </a:r>
          </a:p>
          <a:p>
            <a:endPar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endParaRP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Financial</a:t>
            </a:r>
          </a:p>
          <a:p>
            <a:pPr lvl="1"/>
            <a:r>
              <a:rPr lang="en-US" sz="2040" dirty="0" smtClean="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General Ledger </a:t>
            </a:r>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Batch Approval</a:t>
            </a: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Purchasing</a:t>
            </a:r>
            <a:endPar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endParaRP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Payables Batch Approval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Vendor Approval</a:t>
            </a: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Sales</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Receivables Batch Approval</a:t>
            </a: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Payroll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Employee Skills Approval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Direct Deposit Approval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Employee Profile Approval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W4 Approval</a:t>
            </a: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Project</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Expense Report Approval</a:t>
            </a:r>
          </a:p>
        </p:txBody>
      </p:sp>
      <p:sp>
        <p:nvSpPr>
          <p:cNvPr id="5" name="Rectangle 4"/>
          <p:cNvSpPr/>
          <p:nvPr/>
        </p:nvSpPr>
        <p:spPr>
          <a:xfrm>
            <a:off x="379118" y="1470231"/>
            <a:ext cx="3977145" cy="3342453"/>
          </a:xfrm>
          <a:prstGeom prst="rect">
            <a:avLst/>
          </a:prstGeom>
        </p:spPr>
        <p:txBody>
          <a:bodyPr wrap="square">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2013 R2</a:t>
            </a:r>
          </a:p>
          <a:p>
            <a:endPar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endParaRP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Purchasing </a:t>
            </a:r>
          </a:p>
          <a:p>
            <a:pPr marL="466298"/>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Purchase Order Approval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Purchase Requisition Approval</a:t>
            </a: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Payroll</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Timecard Approval</a:t>
            </a:r>
            <a:endParaRPr lang="en-US" sz="2040" i="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endParaRPr>
          </a:p>
          <a:p>
            <a:r>
              <a:rPr lang="en-US" sz="2040" b="1"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Project</a:t>
            </a:r>
          </a:p>
          <a:p>
            <a:pPr lvl="1"/>
            <a:r>
              <a:rPr lang="en-US" sz="2040" dirty="0">
                <a:gradFill>
                  <a:gsLst>
                    <a:gs pos="0">
                      <a:srgbClr val="505050"/>
                    </a:gs>
                    <a:gs pos="47000">
                      <a:srgbClr val="505050"/>
                    </a:gs>
                  </a:gsLst>
                  <a:lin ang="5400000" scaled="0"/>
                </a:gradFill>
                <a:latin typeface="Segoe UI Light" panose="020B0502040204020203" pitchFamily="34" charset="0"/>
                <a:cs typeface="Segoe UI Light" panose="020B0502040204020203" pitchFamily="34" charset="0"/>
              </a:rPr>
              <a:t>Timesheet Approval</a:t>
            </a:r>
          </a:p>
        </p:txBody>
      </p:sp>
    </p:spTree>
    <p:extLst>
      <p:ext uri="{BB962C8B-B14F-4D97-AF65-F5344CB8AC3E}">
        <p14:creationId xmlns:p14="http://schemas.microsoft.com/office/powerpoint/2010/main" val="403377484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2"/>
            <a:ext cx="12434711" cy="914401"/>
          </a:xfrm>
          <a:prstGeom prst="rect">
            <a:avLst/>
          </a:prstGeom>
          <a:solidFill>
            <a:schemeClr val="accent2"/>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Workflow maintenance</a:t>
            </a:r>
          </a:p>
        </p:txBody>
      </p:sp>
      <p:sp>
        <p:nvSpPr>
          <p:cNvPr id="46" name="Rectangle 45"/>
          <p:cNvSpPr/>
          <p:nvPr/>
        </p:nvSpPr>
        <p:spPr>
          <a:xfrm>
            <a:off x="379118" y="1473070"/>
            <a:ext cx="5731573" cy="5290679"/>
          </a:xfrm>
          <a:prstGeom prst="rect">
            <a:avLst/>
          </a:prstGeom>
        </p:spPr>
        <p:txBody>
          <a:bodyPr wrap="square">
            <a:spAutoFit/>
          </a:bodyPr>
          <a:lstStyle/>
          <a:p>
            <a:pPr>
              <a:lnSpc>
                <a:spcPct val="90000"/>
              </a:lnSpc>
              <a:spcBef>
                <a:spcPct val="20000"/>
              </a:spcBef>
              <a:buSzPct val="90000"/>
            </a:pPr>
            <a:r>
              <a:rPr lang="en-US" sz="3200" dirty="0">
                <a:solidFill>
                  <a:srgbClr val="505050"/>
                </a:solidFill>
                <a:latin typeface="Segoe UI Light"/>
                <a:cs typeface="Segoe UI" panose="020B0502040204020203" pitchFamily="34" charset="0"/>
              </a:rPr>
              <a:t>Setup workflow in Microsoft Dynamics GP 2013 GP</a:t>
            </a:r>
          </a:p>
          <a:p>
            <a:pPr>
              <a:lnSpc>
                <a:spcPct val="90000"/>
              </a:lnSpc>
              <a:spcBef>
                <a:spcPct val="20000"/>
              </a:spcBef>
              <a:buSzPct val="90000"/>
            </a:pPr>
            <a:endParaRPr lang="en-US"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Define approval or task steps for your business process</a:t>
            </a:r>
          </a:p>
          <a:p>
            <a:pPr>
              <a:lnSpc>
                <a:spcPct val="90000"/>
              </a:lnSpc>
              <a:spcBef>
                <a:spcPct val="20000"/>
              </a:spcBef>
              <a:buSzPct val="90000"/>
            </a:pPr>
            <a:endParaRPr lang="en-US"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Use AD users/groups/hierarchy or Workflow Roles to assign steps</a:t>
            </a:r>
          </a:p>
          <a:p>
            <a:pPr>
              <a:lnSpc>
                <a:spcPct val="90000"/>
              </a:lnSpc>
              <a:spcBef>
                <a:spcPct val="20000"/>
              </a:spcBef>
              <a:buSzPct val="90000"/>
            </a:pPr>
            <a:endParaRPr lang="en-US"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Use Active Directory hierarchy for manager routing</a:t>
            </a:r>
          </a:p>
        </p:txBody>
      </p:sp>
      <p:pic>
        <p:nvPicPr>
          <p:cNvPr id="2" name="Picture 1"/>
          <p:cNvPicPr>
            <a:picLocks noChangeAspect="1"/>
          </p:cNvPicPr>
          <p:nvPr/>
        </p:nvPicPr>
        <p:blipFill>
          <a:blip r:embed="rId3"/>
          <a:stretch>
            <a:fillRect/>
          </a:stretch>
        </p:blipFill>
        <p:spPr>
          <a:xfrm>
            <a:off x="6346609" y="1455705"/>
            <a:ext cx="5855833" cy="4634954"/>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98890243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4"/>
            <a:ext cx="12434711" cy="914400"/>
          </a:xfrm>
          <a:prstGeom prst="rect">
            <a:avLst/>
          </a:prstGeom>
          <a:solidFill>
            <a:schemeClr val="accent2"/>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Workflow notifications  	</a:t>
            </a:r>
          </a:p>
        </p:txBody>
      </p:sp>
      <p:sp>
        <p:nvSpPr>
          <p:cNvPr id="46" name="Rectangle 45"/>
          <p:cNvSpPr/>
          <p:nvPr/>
        </p:nvSpPr>
        <p:spPr>
          <a:xfrm>
            <a:off x="369691" y="1673352"/>
            <a:ext cx="5721044" cy="4918269"/>
          </a:xfrm>
          <a:prstGeom prst="rect">
            <a:avLst/>
          </a:prstGeom>
        </p:spPr>
        <p:txBody>
          <a:bodyPr wrap="square">
            <a:spAutoFit/>
          </a:bodyPr>
          <a:lstStyle/>
          <a:p>
            <a:pPr>
              <a:lnSpc>
                <a:spcPct val="90000"/>
              </a:lnSpc>
              <a:spcBef>
                <a:spcPct val="20000"/>
              </a:spcBef>
              <a:buSzPct val="90000"/>
            </a:pPr>
            <a:r>
              <a:rPr lang="en-US" sz="3200" dirty="0">
                <a:solidFill>
                  <a:srgbClr val="505050"/>
                </a:solidFill>
                <a:latin typeface="Segoe UI Light"/>
                <a:cs typeface="Segoe UI" panose="020B0502040204020203" pitchFamily="34" charset="0"/>
              </a:rPr>
              <a:t>Action assignment and action completed notifications</a:t>
            </a:r>
          </a:p>
          <a:p>
            <a:pPr>
              <a:lnSpc>
                <a:spcPct val="90000"/>
              </a:lnSpc>
              <a:spcBef>
                <a:spcPct val="20000"/>
              </a:spcBef>
              <a:buSzPct val="90000"/>
            </a:pPr>
            <a:endParaRPr lang="en-US" sz="3200"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Notifications via Microsoft Dynamics GP 2013 GP transaction window, navigation list, home page, and email</a:t>
            </a:r>
          </a:p>
          <a:p>
            <a:pPr>
              <a:lnSpc>
                <a:spcPct val="90000"/>
              </a:lnSpc>
              <a:spcBef>
                <a:spcPct val="20000"/>
              </a:spcBef>
              <a:buSzPct val="90000"/>
            </a:pPr>
            <a:endParaRPr lang="en-US" sz="3200"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Unique approver messages for workflow</a:t>
            </a:r>
          </a:p>
        </p:txBody>
      </p:sp>
      <p:pic>
        <p:nvPicPr>
          <p:cNvPr id="2" name="Picture 1"/>
          <p:cNvPicPr>
            <a:picLocks noChangeAspect="1"/>
          </p:cNvPicPr>
          <p:nvPr/>
        </p:nvPicPr>
        <p:blipFill>
          <a:blip r:embed="rId3"/>
          <a:stretch>
            <a:fillRect/>
          </a:stretch>
        </p:blipFill>
        <p:spPr>
          <a:xfrm>
            <a:off x="7769686" y="1595670"/>
            <a:ext cx="4392151" cy="5101993"/>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64813390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296862"/>
            <a:ext cx="12434711" cy="914401"/>
          </a:xfrm>
          <a:prstGeom prst="rect">
            <a:avLst/>
          </a:prstGeom>
          <a:solidFill>
            <a:schemeClr val="accent2"/>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Workflow approval			</a:t>
            </a:r>
          </a:p>
        </p:txBody>
      </p:sp>
      <p:sp>
        <p:nvSpPr>
          <p:cNvPr id="46" name="Rectangle 45"/>
          <p:cNvSpPr/>
          <p:nvPr/>
        </p:nvSpPr>
        <p:spPr>
          <a:xfrm>
            <a:off x="367645" y="1673352"/>
            <a:ext cx="4785870" cy="4475071"/>
          </a:xfrm>
          <a:prstGeom prst="rect">
            <a:avLst/>
          </a:prstGeom>
        </p:spPr>
        <p:txBody>
          <a:bodyPr wrap="square">
            <a:spAutoFit/>
          </a:bodyPr>
          <a:lstStyle/>
          <a:p>
            <a:pPr>
              <a:lnSpc>
                <a:spcPct val="90000"/>
              </a:lnSpc>
              <a:spcBef>
                <a:spcPct val="20000"/>
              </a:spcBef>
              <a:buSzPct val="90000"/>
            </a:pPr>
            <a:r>
              <a:rPr lang="en-US" sz="3200" dirty="0">
                <a:solidFill>
                  <a:srgbClr val="505050"/>
                </a:solidFill>
                <a:latin typeface="Segoe UI Light"/>
                <a:cs typeface="Segoe UI" panose="020B0502040204020203" pitchFamily="34" charset="0"/>
              </a:rPr>
              <a:t>Approval actions using Microsoft Dynamics GP transaction window, navigation lists, and email</a:t>
            </a:r>
          </a:p>
          <a:p>
            <a:pPr>
              <a:lnSpc>
                <a:spcPct val="90000"/>
              </a:lnSpc>
              <a:spcBef>
                <a:spcPct val="20000"/>
              </a:spcBef>
              <a:buSzPct val="90000"/>
            </a:pPr>
            <a:endParaRPr lang="en-US" sz="3200"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Out-of-office delegations</a:t>
            </a:r>
          </a:p>
          <a:p>
            <a:pPr>
              <a:lnSpc>
                <a:spcPct val="90000"/>
              </a:lnSpc>
              <a:spcBef>
                <a:spcPct val="20000"/>
              </a:spcBef>
              <a:buSzPct val="90000"/>
            </a:pPr>
            <a:endParaRPr lang="en-US" sz="3200" dirty="0">
              <a:solidFill>
                <a:srgbClr val="505050"/>
              </a:solidFill>
              <a:latin typeface="Segoe UI Light"/>
              <a:cs typeface="Segoe UI" panose="020B0502040204020203" pitchFamily="34" charset="0"/>
            </a:endParaRPr>
          </a:p>
          <a:p>
            <a:pPr>
              <a:lnSpc>
                <a:spcPct val="90000"/>
              </a:lnSpc>
              <a:spcBef>
                <a:spcPct val="20000"/>
              </a:spcBef>
              <a:buSzPct val="90000"/>
            </a:pPr>
            <a:r>
              <a:rPr lang="en-US" sz="3200" dirty="0">
                <a:solidFill>
                  <a:srgbClr val="505050"/>
                </a:solidFill>
                <a:latin typeface="Segoe UI Light"/>
                <a:cs typeface="Segoe UI" panose="020B0502040204020203" pitchFamily="34" charset="0"/>
              </a:rPr>
              <a:t>Perform automatic action on overdue tasks</a:t>
            </a:r>
          </a:p>
        </p:txBody>
      </p:sp>
      <p:pic>
        <p:nvPicPr>
          <p:cNvPr id="5" name="Picture 4"/>
          <p:cNvPicPr>
            <a:picLocks noChangeAspect="1"/>
          </p:cNvPicPr>
          <p:nvPr/>
        </p:nvPicPr>
        <p:blipFill>
          <a:blip r:embed="rId3"/>
          <a:stretch>
            <a:fillRect/>
          </a:stretch>
        </p:blipFill>
        <p:spPr>
          <a:xfrm>
            <a:off x="5162942" y="1276918"/>
            <a:ext cx="7086003" cy="5454239"/>
          </a:xfrm>
          <a:prstGeom prst="rect">
            <a:avLst/>
          </a:prstGeom>
          <a:solidFill>
            <a:srgbClr val="442359"/>
          </a:solidFill>
          <a:ln>
            <a:noFill/>
            <a:headEnd type="none" w="med" len="med"/>
            <a:tailEnd type="none" w="med" len="med"/>
          </a:ln>
          <a:effectLst>
            <a:outerShdw blurRad="393700" dist="317500" dir="5400000" sx="90000" sy="90000" algn="ctr" rotWithShape="0">
              <a:schemeClr val="tx1">
                <a:alpha val="20000"/>
              </a:schemeClr>
            </a:outerShdw>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15457238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2797"/>
            <a:ext cx="12434711" cy="908466"/>
          </a:xfrm>
          <a:prstGeom prst="rect">
            <a:avLst/>
          </a:prstGeom>
          <a:solidFill>
            <a:schemeClr val="accent2"/>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Session to learn more</a:t>
            </a:r>
          </a:p>
        </p:txBody>
      </p:sp>
      <p:sp>
        <p:nvSpPr>
          <p:cNvPr id="46" name="Rectangle 45"/>
          <p:cNvSpPr/>
          <p:nvPr/>
        </p:nvSpPr>
        <p:spPr>
          <a:xfrm>
            <a:off x="367645" y="1258397"/>
            <a:ext cx="11794192" cy="3293209"/>
          </a:xfrm>
          <a:prstGeom prst="rect">
            <a:avLst/>
          </a:prstGeom>
        </p:spPr>
        <p:txBody>
          <a:bodyPr wrap="square">
            <a:spAutoFit/>
          </a:bodyPr>
          <a:lstStyle/>
          <a:p>
            <a:endParaRPr lang="en-US" sz="3200" b="1" dirty="0" smtClean="0">
              <a:solidFill>
                <a:srgbClr val="505050"/>
              </a:solidFill>
            </a:endParaRPr>
          </a:p>
          <a:p>
            <a:r>
              <a:rPr lang="en-US" sz="2800" b="1" dirty="0" smtClean="0">
                <a:solidFill>
                  <a:srgbClr val="505050"/>
                </a:solidFill>
              </a:rPr>
              <a:t>CS15G027 – Microsoft Dynamics GP Workflow Unplugged</a:t>
            </a:r>
          </a:p>
          <a:p>
            <a:r>
              <a:rPr lang="en-US" sz="2800" b="1" dirty="0" smtClean="0">
                <a:solidFill>
                  <a:srgbClr val="505050"/>
                </a:solidFill>
              </a:rPr>
              <a:t>When</a:t>
            </a:r>
            <a:r>
              <a:rPr lang="en-US" sz="2800" b="1" dirty="0">
                <a:solidFill>
                  <a:srgbClr val="505050"/>
                </a:solidFill>
              </a:rPr>
              <a:t>:</a:t>
            </a:r>
            <a:r>
              <a:rPr lang="en-US" sz="2800" dirty="0">
                <a:solidFill>
                  <a:srgbClr val="505050"/>
                </a:solidFill>
              </a:rPr>
              <a:t> Wednesday, March 18 2:00 PM - 3:00 PM </a:t>
            </a:r>
            <a:endParaRPr lang="en-US" sz="2800" dirty="0" smtClean="0">
              <a:solidFill>
                <a:srgbClr val="505050"/>
              </a:solidFill>
            </a:endParaRPr>
          </a:p>
          <a:p>
            <a:r>
              <a:rPr lang="en-US" sz="2800" b="1" dirty="0">
                <a:solidFill>
                  <a:srgbClr val="505050"/>
                </a:solidFill>
              </a:rPr>
              <a:t>When:</a:t>
            </a:r>
            <a:r>
              <a:rPr lang="en-US" sz="2800" dirty="0">
                <a:solidFill>
                  <a:srgbClr val="505050"/>
                </a:solidFill>
              </a:rPr>
              <a:t> Thursday, March 19 3:30 PM - 4:30 PM </a:t>
            </a:r>
          </a:p>
          <a:p>
            <a:r>
              <a:rPr lang="en-US" sz="2800" b="1" dirty="0" smtClean="0">
                <a:solidFill>
                  <a:srgbClr val="505050"/>
                </a:solidFill>
              </a:rPr>
              <a:t>Type</a:t>
            </a:r>
            <a:r>
              <a:rPr lang="en-US" sz="2800" b="1" dirty="0">
                <a:solidFill>
                  <a:srgbClr val="505050"/>
                </a:solidFill>
              </a:rPr>
              <a:t>:</a:t>
            </a:r>
            <a:r>
              <a:rPr lang="en-US" sz="2800" dirty="0">
                <a:solidFill>
                  <a:srgbClr val="505050"/>
                </a:solidFill>
              </a:rPr>
              <a:t> Concurrent Session </a:t>
            </a:r>
            <a:endParaRPr lang="en-US" sz="2800" dirty="0" smtClean="0">
              <a:solidFill>
                <a:srgbClr val="505050"/>
              </a:solidFill>
            </a:endParaRPr>
          </a:p>
          <a:p>
            <a:endParaRPr lang="en-US" sz="3200" dirty="0">
              <a:solidFill>
                <a:srgbClr val="505050"/>
              </a:solidFill>
            </a:endParaRPr>
          </a:p>
          <a:p>
            <a:endParaRPr lang="en-US" sz="3200" dirty="0">
              <a:solidFill>
                <a:srgbClr val="505050"/>
              </a:solidFill>
            </a:endParaRPr>
          </a:p>
        </p:txBody>
      </p:sp>
    </p:spTree>
    <p:extLst>
      <p:ext uri="{BB962C8B-B14F-4D97-AF65-F5344CB8AC3E}">
        <p14:creationId xmlns:p14="http://schemas.microsoft.com/office/powerpoint/2010/main" val="214245060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C2D9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Financials</a:t>
            </a:r>
            <a:endParaRPr lang="en-US" dirty="0"/>
          </a:p>
        </p:txBody>
      </p:sp>
    </p:spTree>
    <p:extLst>
      <p:ext uri="{BB962C8B-B14F-4D97-AF65-F5344CB8AC3E}">
        <p14:creationId xmlns:p14="http://schemas.microsoft.com/office/powerpoint/2010/main" val="151641921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5" y="305326"/>
            <a:ext cx="12445487" cy="905937"/>
          </a:xfrm>
          <a:solidFill>
            <a:srgbClr val="0078D7"/>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gradFill>
                <a:latin typeface="Segoe UI Light" panose="020B0502040204020203" pitchFamily="34" charset="0"/>
                <a:cs typeface="Segoe UI Light" panose="020B0502040204020203" pitchFamily="34" charset="0"/>
              </a:rPr>
              <a:t>Document </a:t>
            </a:r>
            <a:r>
              <a:rPr lang="en-US" sz="5201" spc="-100" dirty="0">
                <a:gradFill>
                  <a:gsLst>
                    <a:gs pos="0">
                      <a:schemeClr val="bg1"/>
                    </a:gs>
                    <a:gs pos="74000">
                      <a:schemeClr val="bg1"/>
                    </a:gs>
                  </a:gsLst>
                </a:gradFill>
                <a:latin typeface="Segoe UI Light" panose="020B0502040204020203" pitchFamily="34" charset="0"/>
                <a:cs typeface="Segoe UI Light" panose="020B0502040204020203" pitchFamily="34" charset="0"/>
              </a:rPr>
              <a:t>Attach </a:t>
            </a:r>
            <a:r>
              <a:rPr lang="en-US" sz="5201" spc="-100" dirty="0" smtClean="0">
                <a:gradFill>
                  <a:gsLst>
                    <a:gs pos="0">
                      <a:schemeClr val="bg1"/>
                    </a:gs>
                    <a:gs pos="74000">
                      <a:schemeClr val="bg1"/>
                    </a:gs>
                  </a:gsLst>
                </a:gradFill>
                <a:latin typeface="Segoe UI Light" panose="020B0502040204020203" pitchFamily="34" charset="0"/>
                <a:cs typeface="Segoe UI Light" panose="020B0502040204020203" pitchFamily="34" charset="0"/>
              </a:rPr>
              <a:t>2.0</a:t>
            </a:r>
            <a:endParaRPr lang="en-US" sz="4000" spc="-100" dirty="0">
              <a:gradFill>
                <a:gsLst>
                  <a:gs pos="0">
                    <a:schemeClr val="bg1"/>
                  </a:gs>
                  <a:gs pos="74000">
                    <a:schemeClr val="bg1"/>
                  </a:gs>
                </a:gsLst>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7646" y="1673352"/>
            <a:ext cx="5484843" cy="4844403"/>
          </a:xfrm>
        </p:spPr>
        <p:txBody>
          <a:bodyPr/>
          <a:lstStyle/>
          <a:p>
            <a:r>
              <a:rPr lang="en-US" dirty="0" smtClean="0"/>
              <a:t>Ability to email attached documents along with a transaction</a:t>
            </a:r>
          </a:p>
          <a:p>
            <a:endParaRPr lang="en-US" sz="1800" dirty="0" smtClean="0"/>
          </a:p>
          <a:p>
            <a:r>
              <a:rPr lang="en-US" dirty="0" smtClean="0"/>
              <a:t>Mark attachments to flow from master record to transactions</a:t>
            </a:r>
            <a:endParaRPr lang="en-US" dirty="0"/>
          </a:p>
          <a:p>
            <a:endParaRPr lang="en-US" sz="1800" dirty="0"/>
          </a:p>
          <a:p>
            <a:r>
              <a:rPr lang="en-US" dirty="0" smtClean="0"/>
              <a:t>Ability to mass delete </a:t>
            </a:r>
            <a:r>
              <a:rPr lang="en-US" dirty="0"/>
              <a:t>a</a:t>
            </a:r>
            <a:r>
              <a:rPr lang="en-US" dirty="0" smtClean="0"/>
              <a:t>ttached files by date</a:t>
            </a:r>
            <a:endParaRPr lang="en-US" dirty="0"/>
          </a:p>
        </p:txBody>
      </p:sp>
      <p:pic>
        <p:nvPicPr>
          <p:cNvPr id="4" name="Picture 3"/>
          <p:cNvPicPr>
            <a:picLocks noChangeAspect="1"/>
          </p:cNvPicPr>
          <p:nvPr/>
        </p:nvPicPr>
        <p:blipFill>
          <a:blip r:embed="rId3"/>
          <a:stretch>
            <a:fillRect/>
          </a:stretch>
        </p:blipFill>
        <p:spPr>
          <a:xfrm>
            <a:off x="5658282" y="1645974"/>
            <a:ext cx="6015842" cy="4950283"/>
          </a:xfrm>
          <a:prstGeom prst="rect">
            <a:avLst/>
          </a:prstGeom>
          <a:effectLst>
            <a:reflection blurRad="6350" stA="50000" endA="300" endPos="38500" dist="50800" dir="5400000" sy="-100000" algn="bl" rotWithShape="0"/>
          </a:effectLst>
        </p:spPr>
      </p:pic>
      <p:sp>
        <p:nvSpPr>
          <p:cNvPr id="5" name="Title 1"/>
          <p:cNvSpPr txBox="1">
            <a:spLocks/>
          </p:cNvSpPr>
          <p:nvPr/>
        </p:nvSpPr>
        <p:spPr>
          <a:xfrm>
            <a:off x="8964890" y="301139"/>
            <a:ext cx="3196947"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406199242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82" y="296863"/>
            <a:ext cx="12434711" cy="914399"/>
          </a:xfrm>
          <a:prstGeom prst="rect">
            <a:avLst/>
          </a:prstGeom>
          <a:solidFill>
            <a:schemeClr val="tx2"/>
          </a:solidFill>
        </p:spPr>
        <p:txBody>
          <a:bodyPr vert="horz" wrap="square" lIns="438912" tIns="109728" rIns="111901" bIns="0" rtlCol="0" anchor="t" anchorCtr="0">
            <a:noAutofit/>
          </a:bodyPr>
          <a:lstStyle>
            <a:defPPr>
              <a:defRPr lang="en-US"/>
            </a:defPPr>
            <a:lvl1pPr defTabSz="914278">
              <a:lnSpc>
                <a:spcPct val="90000"/>
              </a:lnSpc>
              <a:spcBef>
                <a:spcPct val="0"/>
              </a:spcBef>
              <a:buNone/>
              <a:defRPr sz="5201" b="0" cap="none" spc="-100" baseline="0">
                <a:ln w="3175">
                  <a:noFill/>
                </a:ln>
                <a:gradFill>
                  <a:gsLst>
                    <a:gs pos="0">
                      <a:schemeClr val="bg1"/>
                    </a:gs>
                    <a:gs pos="74000">
                      <a:schemeClr val="bg1"/>
                    </a:gs>
                  </a:gsLst>
                  <a:lin ang="5400000" scaled="1"/>
                </a:gradFill>
                <a:effectLst/>
                <a:latin typeface="Segoe UI Light" panose="020B0502040204020203" pitchFamily="34" charset="0"/>
                <a:cs typeface="Segoe UI Light" panose="020B0502040204020203" pitchFamily="34" charset="0"/>
              </a:defRPr>
            </a:lvl1pPr>
          </a:lstStyle>
          <a:p>
            <a:r>
              <a:rPr lang="en-US" dirty="0">
                <a:gradFill>
                  <a:gsLst>
                    <a:gs pos="0">
                      <a:srgbClr val="FFFFFF"/>
                    </a:gs>
                    <a:gs pos="74000">
                      <a:srgbClr val="FFFFFF"/>
                    </a:gs>
                  </a:gsLst>
                  <a:lin ang="5400000" scaled="1"/>
                </a:gradFill>
              </a:rPr>
              <a:t>Financials</a:t>
            </a:r>
          </a:p>
        </p:txBody>
      </p:sp>
      <p:sp>
        <p:nvSpPr>
          <p:cNvPr id="6" name="Rectangle 5"/>
          <p:cNvSpPr/>
          <p:nvPr/>
        </p:nvSpPr>
        <p:spPr>
          <a:xfrm>
            <a:off x="367557" y="1363662"/>
            <a:ext cx="3643497" cy="3862596"/>
          </a:xfrm>
          <a:prstGeom prst="rect">
            <a:avLst/>
          </a:prstGeom>
        </p:spPr>
        <p:txBody>
          <a:bodyPr wrap="square">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2013 SP2</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Display Checkbook ID on Cash Receipts Inquiry</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Customer Combiner </a:t>
            </a:r>
            <a:r>
              <a:rPr lang="en-US" dirty="0" smtClean="0">
                <a:gradFill>
                  <a:gsLst>
                    <a:gs pos="0">
                      <a:srgbClr val="505050"/>
                    </a:gs>
                    <a:gs pos="47000">
                      <a:srgbClr val="505050"/>
                    </a:gs>
                  </a:gsLst>
                  <a:lin ang="5400000" scaled="0"/>
                </a:gradFill>
                <a:cs typeface="Segoe UI" panose="020B0502040204020203" pitchFamily="34" charset="0"/>
              </a:rPr>
              <a:t>and </a:t>
            </a:r>
            <a:r>
              <a:rPr lang="en-US" dirty="0">
                <a:gradFill>
                  <a:gsLst>
                    <a:gs pos="0">
                      <a:srgbClr val="505050"/>
                    </a:gs>
                    <a:gs pos="47000">
                      <a:srgbClr val="505050"/>
                    </a:gs>
                  </a:gsLst>
                  <a:lin ang="5400000" scaled="0"/>
                </a:gradFill>
                <a:cs typeface="Segoe UI" panose="020B0502040204020203" pitchFamily="34" charset="0"/>
              </a:rPr>
              <a:t>Modifier</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Vendor Combiner </a:t>
            </a:r>
            <a:r>
              <a:rPr lang="en-US" dirty="0" smtClean="0">
                <a:gradFill>
                  <a:gsLst>
                    <a:gs pos="0">
                      <a:srgbClr val="505050"/>
                    </a:gs>
                    <a:gs pos="47000">
                      <a:srgbClr val="505050"/>
                    </a:gs>
                  </a:gsLst>
                  <a:lin ang="5400000" scaled="0"/>
                </a:gradFill>
                <a:cs typeface="Segoe UI" panose="020B0502040204020203" pitchFamily="34" charset="0"/>
              </a:rPr>
              <a:t>and </a:t>
            </a:r>
            <a:r>
              <a:rPr lang="en-US" dirty="0">
                <a:gradFill>
                  <a:gsLst>
                    <a:gs pos="0">
                      <a:srgbClr val="505050"/>
                    </a:gs>
                    <a:gs pos="47000">
                      <a:srgbClr val="505050"/>
                    </a:gs>
                  </a:gsLst>
                  <a:lin ang="5400000" scaled="0"/>
                </a:gradFill>
                <a:cs typeface="Segoe UI" panose="020B0502040204020203" pitchFamily="34" charset="0"/>
              </a:rPr>
              <a:t>Modifier</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Payables Void </a:t>
            </a:r>
            <a:r>
              <a:rPr lang="en-US" dirty="0" smtClean="0">
                <a:gradFill>
                  <a:gsLst>
                    <a:gs pos="0">
                      <a:srgbClr val="505050"/>
                    </a:gs>
                    <a:gs pos="47000">
                      <a:srgbClr val="505050"/>
                    </a:gs>
                  </a:gsLst>
                  <a:lin ang="5400000" scaled="0"/>
                </a:gradFill>
                <a:cs typeface="Segoe UI" panose="020B0502040204020203" pitchFamily="34" charset="0"/>
              </a:rPr>
              <a:t>enhancements</a:t>
            </a:r>
            <a:endParaRPr lang="en-US" dirty="0">
              <a:gradFill>
                <a:gsLst>
                  <a:gs pos="0">
                    <a:srgbClr val="505050"/>
                  </a:gs>
                  <a:gs pos="47000">
                    <a:srgbClr val="505050"/>
                  </a:gs>
                </a:gsLst>
                <a:lin ang="5400000" scaled="0"/>
              </a:gradFill>
              <a:cs typeface="Segoe UI" panose="020B0502040204020203" pitchFamily="34" charset="0"/>
            </a:endParaRPr>
          </a:p>
          <a:p>
            <a:pPr>
              <a:spcBef>
                <a:spcPts val="612"/>
              </a:spcBef>
            </a:pPr>
            <a:r>
              <a:rPr lang="en-US" dirty="0">
                <a:gradFill>
                  <a:gsLst>
                    <a:gs pos="0">
                      <a:srgbClr val="505050"/>
                    </a:gs>
                    <a:gs pos="47000">
                      <a:srgbClr val="505050"/>
                    </a:gs>
                  </a:gsLst>
                  <a:lin ang="5400000" scaled="0"/>
                </a:gradFill>
                <a:cs typeface="Segoe UI" panose="020B0502040204020203" pitchFamily="34" charset="0"/>
              </a:rPr>
              <a:t>Reconcile Checkbook without Marking Transaction</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AA Finance Charge Assessment </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AA and Sales Order deposits</a:t>
            </a:r>
          </a:p>
        </p:txBody>
      </p:sp>
      <p:sp>
        <p:nvSpPr>
          <p:cNvPr id="7" name="TextBox 6"/>
          <p:cNvSpPr txBox="1"/>
          <p:nvPr/>
        </p:nvSpPr>
        <p:spPr>
          <a:xfrm>
            <a:off x="4270310" y="1363662"/>
            <a:ext cx="3835408" cy="5715411"/>
          </a:xfrm>
          <a:prstGeom prst="rect">
            <a:avLst/>
          </a:prstGeom>
          <a:noFill/>
        </p:spPr>
        <p:txBody>
          <a:bodyPr wrap="square" rtlCol="0">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2013 R2</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Copy and Paste to GL</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Roll Down Account Segment Description</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Reverse Fiscal Year</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Reprint Outstanding Transactions </a:t>
            </a:r>
            <a:r>
              <a:rPr lang="en-US" dirty="0" smtClean="0">
                <a:gradFill>
                  <a:gsLst>
                    <a:gs pos="0">
                      <a:srgbClr val="505050"/>
                    </a:gs>
                    <a:gs pos="47000">
                      <a:srgbClr val="505050"/>
                    </a:gs>
                  </a:gsLst>
                  <a:lin ang="5400000" scaled="0"/>
                </a:gradFill>
                <a:cs typeface="Segoe UI" panose="020B0502040204020203" pitchFamily="34" charset="0"/>
              </a:rPr>
              <a:t>report</a:t>
            </a:r>
            <a:endParaRPr lang="en-US" dirty="0">
              <a:gradFill>
                <a:gsLst>
                  <a:gs pos="0">
                    <a:srgbClr val="505050"/>
                  </a:gs>
                  <a:gs pos="47000">
                    <a:srgbClr val="505050"/>
                  </a:gs>
                </a:gsLst>
                <a:lin ang="5400000" scaled="0"/>
              </a:gradFill>
              <a:cs typeface="Segoe UI" panose="020B0502040204020203" pitchFamily="34" charset="0"/>
            </a:endParaRPr>
          </a:p>
          <a:p>
            <a:pPr>
              <a:spcBef>
                <a:spcPts val="612"/>
              </a:spcBef>
            </a:pPr>
            <a:r>
              <a:rPr lang="en-US" dirty="0">
                <a:gradFill>
                  <a:gsLst>
                    <a:gs pos="0">
                      <a:srgbClr val="505050"/>
                    </a:gs>
                    <a:gs pos="47000">
                      <a:srgbClr val="505050"/>
                    </a:gs>
                  </a:gsLst>
                  <a:lin ang="5400000" scaled="0"/>
                </a:gradFill>
                <a:cs typeface="Segoe UI" panose="020B0502040204020203" pitchFamily="34" charset="0"/>
              </a:rPr>
              <a:t>Default </a:t>
            </a:r>
            <a:r>
              <a:rPr lang="en-US" dirty="0" smtClean="0">
                <a:gradFill>
                  <a:gsLst>
                    <a:gs pos="0">
                      <a:srgbClr val="505050"/>
                    </a:gs>
                    <a:gs pos="47000">
                      <a:srgbClr val="505050"/>
                    </a:gs>
                  </a:gsLst>
                  <a:lin ang="5400000" scaled="0"/>
                </a:gradFill>
                <a:cs typeface="Segoe UI" panose="020B0502040204020203" pitchFamily="34" charset="0"/>
              </a:rPr>
              <a:t>sort </a:t>
            </a:r>
            <a:r>
              <a:rPr lang="en-US" dirty="0">
                <a:gradFill>
                  <a:gsLst>
                    <a:gs pos="0">
                      <a:srgbClr val="505050"/>
                    </a:gs>
                    <a:gs pos="47000">
                      <a:srgbClr val="505050"/>
                    </a:gs>
                  </a:gsLst>
                  <a:lin ang="5400000" scaled="0"/>
                </a:gradFill>
                <a:cs typeface="Segoe UI" panose="020B0502040204020203" pitchFamily="34" charset="0"/>
              </a:rPr>
              <a:t>order for Payables Checks</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Payables Transaction Document Attach</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Default Asset ID from Fixed Asset Class</a:t>
            </a:r>
          </a:p>
          <a:p>
            <a:pPr>
              <a:spcBef>
                <a:spcPts val="612"/>
              </a:spcBef>
            </a:pPr>
            <a:r>
              <a:rPr lang="en-US" dirty="0">
                <a:gradFill>
                  <a:gsLst>
                    <a:gs pos="0">
                      <a:srgbClr val="505050"/>
                    </a:gs>
                    <a:gs pos="47000">
                      <a:srgbClr val="505050"/>
                    </a:gs>
                  </a:gsLst>
                  <a:lin ang="5400000" scaled="0"/>
                </a:gradFill>
                <a:cs typeface="Segoe UI" panose="020B0502040204020203" pitchFamily="34" charset="0"/>
              </a:rPr>
              <a:t>Integrate </a:t>
            </a:r>
            <a:r>
              <a:rPr lang="en-US" dirty="0" smtClean="0">
                <a:gradFill>
                  <a:gsLst>
                    <a:gs pos="0">
                      <a:srgbClr val="505050"/>
                    </a:gs>
                    <a:gs pos="47000">
                      <a:srgbClr val="505050"/>
                    </a:gs>
                  </a:gsLst>
                  <a:lin ang="5400000" scaled="0"/>
                </a:gradFill>
                <a:cs typeface="Segoe UI" panose="020B0502040204020203" pitchFamily="34" charset="0"/>
              </a:rPr>
              <a:t>Multicurrency </a:t>
            </a:r>
            <a:r>
              <a:rPr lang="en-US" dirty="0">
                <a:gradFill>
                  <a:gsLst>
                    <a:gs pos="0">
                      <a:srgbClr val="505050"/>
                    </a:gs>
                    <a:gs pos="47000">
                      <a:srgbClr val="505050"/>
                    </a:gs>
                  </a:gsLst>
                  <a:lin ang="5400000" scaled="0"/>
                </a:gradFill>
                <a:cs typeface="Segoe UI" panose="020B0502040204020203" pitchFamily="34" charset="0"/>
              </a:rPr>
              <a:t>Revaluation with AA </a:t>
            </a:r>
          </a:p>
          <a:p>
            <a:pPr>
              <a:spcBef>
                <a:spcPts val="612"/>
              </a:spcBef>
            </a:pPr>
            <a:endParaRPr lang="en-US" sz="2040" dirty="0">
              <a:gradFill>
                <a:gsLst>
                  <a:gs pos="0">
                    <a:srgbClr val="505050"/>
                  </a:gs>
                  <a:gs pos="47000">
                    <a:srgbClr val="505050"/>
                  </a:gs>
                </a:gsLst>
                <a:lin ang="5400000" scaled="0"/>
              </a:gradFill>
              <a:cs typeface="Segoe UI" panose="020B0502040204020203" pitchFamily="34" charset="0"/>
            </a:endParaRPr>
          </a:p>
        </p:txBody>
      </p:sp>
      <p:sp>
        <p:nvSpPr>
          <p:cNvPr id="8" name="TextBox 7"/>
          <p:cNvSpPr txBox="1"/>
          <p:nvPr/>
        </p:nvSpPr>
        <p:spPr>
          <a:xfrm>
            <a:off x="8364974" y="1363662"/>
            <a:ext cx="3990474" cy="4867166"/>
          </a:xfrm>
          <a:prstGeom prst="rect">
            <a:avLst/>
          </a:prstGeom>
          <a:noFill/>
        </p:spPr>
        <p:txBody>
          <a:bodyPr wrap="square" rtlCol="0">
            <a:spAutoFit/>
          </a:bodyPr>
          <a:lstStyle/>
          <a:p>
            <a:r>
              <a:rPr lang="en-US" sz="2400" b="1" dirty="0">
                <a:gradFill>
                  <a:gsLst>
                    <a:gs pos="0">
                      <a:srgbClr val="505050"/>
                    </a:gs>
                    <a:gs pos="64000">
                      <a:srgbClr val="505050"/>
                    </a:gs>
                  </a:gsLst>
                  <a:lin ang="5400000" scaled="1"/>
                </a:gradFill>
                <a:cs typeface="Segoe UI" panose="020B0502040204020203" pitchFamily="34" charset="0"/>
              </a:rPr>
              <a:t>Microsoft Dynamics GP 2015</a:t>
            </a:r>
          </a:p>
          <a:p>
            <a:pPr defTabSz="186519">
              <a:spcBef>
                <a:spcPts val="612"/>
              </a:spcBef>
            </a:pPr>
            <a:r>
              <a:rPr lang="en-US" dirty="0" smtClean="0">
                <a:gradFill>
                  <a:gsLst>
                    <a:gs pos="0">
                      <a:srgbClr val="505050"/>
                    </a:gs>
                    <a:gs pos="47000">
                      <a:srgbClr val="505050"/>
                    </a:gs>
                  </a:gsLst>
                  <a:lin ang="5400000" scaled="0"/>
                </a:gradFill>
                <a:cs typeface="Segoe UI" panose="020B0502040204020203" pitchFamily="34" charset="0"/>
              </a:rPr>
              <a:t>Intercompany enhancements</a:t>
            </a:r>
          </a:p>
          <a:p>
            <a:pPr defTabSz="186519">
              <a:spcBef>
                <a:spcPts val="612"/>
              </a:spcBef>
            </a:pPr>
            <a:r>
              <a:rPr lang="en-US" dirty="0" smtClean="0">
                <a:gradFill>
                  <a:gsLst>
                    <a:gs pos="0">
                      <a:srgbClr val="505050"/>
                    </a:gs>
                    <a:gs pos="47000">
                      <a:srgbClr val="505050"/>
                    </a:gs>
                  </a:gsLst>
                  <a:lin ang="5400000" scaled="0"/>
                </a:gradFill>
                <a:cs typeface="Segoe UI" panose="020B0502040204020203" pitchFamily="34" charset="0"/>
              </a:rPr>
              <a:t>Payables </a:t>
            </a:r>
            <a:r>
              <a:rPr lang="en-US" dirty="0">
                <a:gradFill>
                  <a:gsLst>
                    <a:gs pos="0">
                      <a:srgbClr val="505050"/>
                    </a:gs>
                    <a:gs pos="47000">
                      <a:srgbClr val="505050"/>
                    </a:gs>
                  </a:gsLst>
                  <a:lin ang="5400000" scaled="0"/>
                </a:gradFill>
                <a:cs typeface="Segoe UI" panose="020B0502040204020203" pitchFamily="34" charset="0"/>
              </a:rPr>
              <a:t>Warning when open Purchase Order</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Payment Terms Enhancements</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Fixes Assets Year End Close </a:t>
            </a:r>
            <a:r>
              <a:rPr lang="en-US" dirty="0" smtClean="0">
                <a:gradFill>
                  <a:gsLst>
                    <a:gs pos="0">
                      <a:srgbClr val="505050"/>
                    </a:gs>
                    <a:gs pos="47000">
                      <a:srgbClr val="505050"/>
                    </a:gs>
                  </a:gsLst>
                  <a:lin ang="5400000" scaled="0"/>
                </a:gradFill>
                <a:cs typeface="Segoe UI" panose="020B0502040204020203" pitchFamily="34" charset="0"/>
              </a:rPr>
              <a:t>report</a:t>
            </a:r>
            <a:endParaRPr lang="en-US" dirty="0">
              <a:gradFill>
                <a:gsLst>
                  <a:gs pos="0">
                    <a:srgbClr val="505050"/>
                  </a:gs>
                  <a:gs pos="47000">
                    <a:srgbClr val="505050"/>
                  </a:gs>
                </a:gsLst>
                <a:lin ang="5400000" scaled="0"/>
              </a:gradFill>
              <a:cs typeface="Segoe UI" panose="020B0502040204020203" pitchFamily="34" charset="0"/>
            </a:endParaRP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Edit e</a:t>
            </a:r>
            <a:r>
              <a:rPr lang="en-US" dirty="0" smtClean="0">
                <a:gradFill>
                  <a:gsLst>
                    <a:gs pos="0">
                      <a:srgbClr val="505050"/>
                    </a:gs>
                    <a:gs pos="47000">
                      <a:srgbClr val="505050"/>
                    </a:gs>
                  </a:gsLst>
                  <a:lin ang="5400000" scaled="0"/>
                </a:gradFill>
                <a:cs typeface="Segoe UI" panose="020B0502040204020203" pitchFamily="34" charset="0"/>
              </a:rPr>
              <a:t>mail </a:t>
            </a:r>
            <a:r>
              <a:rPr lang="en-US" dirty="0">
                <a:gradFill>
                  <a:gsLst>
                    <a:gs pos="0">
                      <a:srgbClr val="505050"/>
                    </a:gs>
                    <a:gs pos="47000">
                      <a:srgbClr val="505050"/>
                    </a:gs>
                  </a:gsLst>
                  <a:lin ang="5400000" scaled="0"/>
                </a:gradFill>
                <a:cs typeface="Segoe UI" panose="020B0502040204020203" pitchFamily="34" charset="0"/>
              </a:rPr>
              <a:t>for </a:t>
            </a:r>
            <a:r>
              <a:rPr lang="en-US" dirty="0" smtClean="0">
                <a:gradFill>
                  <a:gsLst>
                    <a:gs pos="0">
                      <a:srgbClr val="505050"/>
                    </a:gs>
                    <a:gs pos="47000">
                      <a:srgbClr val="505050"/>
                    </a:gs>
                  </a:gsLst>
                  <a:lin ang="5400000" scaled="0"/>
                </a:gradFill>
                <a:cs typeface="Segoe UI" panose="020B0502040204020203" pitchFamily="34" charset="0"/>
              </a:rPr>
              <a:t>Historical </a:t>
            </a:r>
            <a:r>
              <a:rPr lang="en-US" dirty="0">
                <a:gradFill>
                  <a:gsLst>
                    <a:gs pos="0">
                      <a:srgbClr val="505050"/>
                    </a:gs>
                    <a:gs pos="47000">
                      <a:srgbClr val="505050"/>
                    </a:gs>
                  </a:gsLst>
                  <a:lin ang="5400000" scaled="0"/>
                </a:gradFill>
                <a:cs typeface="Segoe UI" panose="020B0502040204020203" pitchFamily="34" charset="0"/>
              </a:rPr>
              <a:t>Statements and Payables </a:t>
            </a:r>
            <a:r>
              <a:rPr lang="en-US" dirty="0" smtClean="0">
                <a:gradFill>
                  <a:gsLst>
                    <a:gs pos="0">
                      <a:srgbClr val="505050"/>
                    </a:gs>
                    <a:gs pos="47000">
                      <a:srgbClr val="505050"/>
                    </a:gs>
                  </a:gsLst>
                  <a:lin ang="5400000" scaled="0"/>
                </a:gradFill>
                <a:cs typeface="Segoe UI" panose="020B0502040204020203" pitchFamily="34" charset="0"/>
              </a:rPr>
              <a:t>Remittance</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General Ledger Batch Workflow </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Payables Batch Workflow</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Vendor Approval Workflow</a:t>
            </a:r>
          </a:p>
          <a:p>
            <a:pPr defTabSz="186519">
              <a:spcBef>
                <a:spcPts val="612"/>
              </a:spcBef>
            </a:pPr>
            <a:r>
              <a:rPr lang="en-US" dirty="0">
                <a:gradFill>
                  <a:gsLst>
                    <a:gs pos="0">
                      <a:srgbClr val="505050"/>
                    </a:gs>
                    <a:gs pos="47000">
                      <a:srgbClr val="505050"/>
                    </a:gs>
                  </a:gsLst>
                  <a:lin ang="5400000" scaled="0"/>
                </a:gradFill>
                <a:cs typeface="Segoe UI" panose="020B0502040204020203" pitchFamily="34" charset="0"/>
              </a:rPr>
              <a:t>Receivables Batch Workflow</a:t>
            </a:r>
          </a:p>
          <a:p>
            <a:pPr defTabSz="186519">
              <a:spcBef>
                <a:spcPts val="612"/>
              </a:spcBef>
            </a:pPr>
            <a:endParaRPr lang="en-US" sz="1428" dirty="0">
              <a:gradFill>
                <a:gsLst>
                  <a:gs pos="0">
                    <a:srgbClr val="505050"/>
                  </a:gs>
                  <a:gs pos="47000">
                    <a:srgbClr val="505050"/>
                  </a:gs>
                </a:gsLst>
                <a:lin ang="5400000" scaled="0"/>
              </a:gradFill>
              <a:cs typeface="Segoe UI" panose="020B0502040204020203" pitchFamily="34" charset="0"/>
            </a:endParaRPr>
          </a:p>
        </p:txBody>
      </p:sp>
    </p:spTree>
    <p:extLst>
      <p:ext uri="{BB962C8B-B14F-4D97-AF65-F5344CB8AC3E}">
        <p14:creationId xmlns:p14="http://schemas.microsoft.com/office/powerpoint/2010/main" val="233743339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Reconcile checkbook without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marking</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295181" y="1673352"/>
            <a:ext cx="5244959" cy="3188237"/>
          </a:xfrm>
        </p:spPr>
        <p:txBody>
          <a:bodyPr/>
          <a:lstStyle/>
          <a:p>
            <a:r>
              <a:rPr lang="en-US" dirty="0"/>
              <a:t>Reconcile without marking transactions</a:t>
            </a:r>
          </a:p>
          <a:p>
            <a:endParaRPr lang="en-US" dirty="0" smtClean="0"/>
          </a:p>
          <a:p>
            <a:r>
              <a:rPr lang="en-US" dirty="0" smtClean="0"/>
              <a:t>Maintain </a:t>
            </a:r>
            <a:r>
              <a:rPr lang="en-US" dirty="0"/>
              <a:t>audit trail for inactive checkbooks</a:t>
            </a:r>
          </a:p>
        </p:txBody>
      </p:sp>
      <p:pic>
        <p:nvPicPr>
          <p:cNvPr id="4" name="Picture 3"/>
          <p:cNvPicPr>
            <a:picLocks noChangeAspect="1"/>
          </p:cNvPicPr>
          <p:nvPr/>
        </p:nvPicPr>
        <p:blipFill>
          <a:blip r:embed="rId3"/>
          <a:stretch>
            <a:fillRect/>
          </a:stretch>
        </p:blipFill>
        <p:spPr>
          <a:xfrm>
            <a:off x="5521286" y="1288700"/>
            <a:ext cx="3005230" cy="2023930"/>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7285936" y="2300665"/>
            <a:ext cx="4875902" cy="4109792"/>
          </a:xfrm>
          <a:prstGeom prst="rect">
            <a:avLst/>
          </a:prstGeom>
          <a:effectLst>
            <a:reflection blurRad="6350" stA="52000" endA="300" endPos="35000" dir="5400000" sy="-100000" algn="bl" rotWithShape="0"/>
          </a:effectLst>
        </p:spPr>
      </p:pic>
      <p:sp>
        <p:nvSpPr>
          <p:cNvPr id="6"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9075550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Vendor combiner and modifier</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4550" y="1668462"/>
            <a:ext cx="5484843" cy="4522615"/>
          </a:xfrm>
        </p:spPr>
        <p:txBody>
          <a:bodyPr/>
          <a:lstStyle/>
          <a:p>
            <a:r>
              <a:rPr lang="en-US" dirty="0" smtClean="0"/>
              <a:t>Combine Existing Vendor ID with another Vendor ID</a:t>
            </a:r>
          </a:p>
          <a:p>
            <a:endParaRPr lang="en-US" dirty="0" smtClean="0"/>
          </a:p>
          <a:p>
            <a:r>
              <a:rPr lang="en-US" dirty="0" smtClean="0"/>
              <a:t>Update Existing Vendor ID with new ID</a:t>
            </a:r>
          </a:p>
          <a:p>
            <a:endParaRPr lang="en-US" dirty="0" smtClean="0"/>
          </a:p>
          <a:p>
            <a:r>
              <a:rPr lang="en-US" dirty="0" smtClean="0"/>
              <a:t>Vendor ID will update for all existing records</a:t>
            </a:r>
            <a:endParaRPr lang="en-US" dirty="0"/>
          </a:p>
        </p:txBody>
      </p:sp>
      <p:pic>
        <p:nvPicPr>
          <p:cNvPr id="5" name="Picture 4"/>
          <p:cNvPicPr>
            <a:picLocks noChangeAspect="1"/>
          </p:cNvPicPr>
          <p:nvPr/>
        </p:nvPicPr>
        <p:blipFill>
          <a:blip r:embed="rId3"/>
          <a:stretch>
            <a:fillRect/>
          </a:stretch>
        </p:blipFill>
        <p:spPr>
          <a:xfrm>
            <a:off x="5799393" y="1845272"/>
            <a:ext cx="6281124" cy="3907348"/>
          </a:xfrm>
          <a:prstGeom prst="rect">
            <a:avLst/>
          </a:prstGeom>
          <a:effectLst>
            <a:reflection blurRad="6350" stA="52000" endA="300" endPos="35000" dir="5400000" sy="-100000" algn="bl" rotWithShape="0"/>
          </a:effectLst>
        </p:spPr>
      </p:pic>
      <p:sp>
        <p:nvSpPr>
          <p:cNvPr id="6"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48902083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Void payables transaction updates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9103" y="1665277"/>
            <a:ext cx="5484843" cy="4514457"/>
          </a:xfrm>
        </p:spPr>
        <p:txBody>
          <a:bodyPr/>
          <a:lstStyle/>
          <a:p>
            <a:r>
              <a:rPr lang="en-US" b="1" dirty="0"/>
              <a:t>Void Open transactions</a:t>
            </a:r>
          </a:p>
          <a:p>
            <a:r>
              <a:rPr lang="en-US" sz="2856" dirty="0"/>
              <a:t>   </a:t>
            </a:r>
            <a:r>
              <a:rPr lang="en-US" sz="2800" dirty="0"/>
              <a:t>Restrict by Date</a:t>
            </a:r>
          </a:p>
          <a:p>
            <a:r>
              <a:rPr lang="en-US" sz="2800" dirty="0"/>
              <a:t>   Restrict by Document Number</a:t>
            </a:r>
          </a:p>
          <a:p>
            <a:r>
              <a:rPr lang="en-US" b="1" dirty="0"/>
              <a:t>Void Historical transactions</a:t>
            </a:r>
          </a:p>
          <a:p>
            <a:r>
              <a:rPr lang="en-US" sz="2856" dirty="0"/>
              <a:t>   </a:t>
            </a:r>
            <a:r>
              <a:rPr lang="en-US" sz="2800" dirty="0"/>
              <a:t>Restrict by Vendor</a:t>
            </a:r>
          </a:p>
          <a:p>
            <a:r>
              <a:rPr lang="en-US" sz="2800" dirty="0"/>
              <a:t>   Restrict by Date</a:t>
            </a:r>
          </a:p>
          <a:p>
            <a:r>
              <a:rPr lang="en-US" sz="2800" dirty="0"/>
              <a:t>   Restrict by Document Number</a:t>
            </a:r>
          </a:p>
          <a:p>
            <a:r>
              <a:rPr lang="en-US" sz="2800" dirty="0"/>
              <a:t>   Browse Vendors</a:t>
            </a:r>
          </a:p>
        </p:txBody>
      </p:sp>
      <p:pic>
        <p:nvPicPr>
          <p:cNvPr id="4" name="Picture 3"/>
          <p:cNvPicPr>
            <a:picLocks noChangeAspect="1"/>
          </p:cNvPicPr>
          <p:nvPr/>
        </p:nvPicPr>
        <p:blipFill>
          <a:blip r:embed="rId3"/>
          <a:stretch>
            <a:fillRect/>
          </a:stretch>
        </p:blipFill>
        <p:spPr>
          <a:xfrm>
            <a:off x="5608637" y="1287462"/>
            <a:ext cx="5325791" cy="3647404"/>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7174618" y="2878753"/>
            <a:ext cx="5088670" cy="3920779"/>
          </a:xfrm>
          <a:prstGeom prst="rect">
            <a:avLst/>
          </a:prstGeom>
          <a:effectLst>
            <a:reflection blurRad="6350" stA="52000" endA="300" endPos="35000" dir="5400000" sy="-100000" algn="bl" rotWithShape="0"/>
          </a:effectLst>
        </p:spPr>
      </p:pic>
      <p:sp>
        <p:nvSpPr>
          <p:cNvPr id="6"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53792920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Checkbook ID on </a:t>
            </a:r>
            <a:r>
              <a:rPr lang="en-US" sz="5201" spc="-100" dirty="0" err="1"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pmt</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inquiry window</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608" y="2300664"/>
            <a:ext cx="5484843" cy="1668149"/>
          </a:xfrm>
        </p:spPr>
        <p:txBody>
          <a:bodyPr/>
          <a:lstStyle/>
          <a:p>
            <a:r>
              <a:rPr lang="en-US" dirty="0" smtClean="0"/>
              <a:t>Display Checkbook on inquiry for payments</a:t>
            </a:r>
          </a:p>
          <a:p>
            <a:endParaRPr lang="en-US" dirty="0"/>
          </a:p>
        </p:txBody>
      </p:sp>
      <p:pic>
        <p:nvPicPr>
          <p:cNvPr id="4" name="Picture 3"/>
          <p:cNvPicPr>
            <a:picLocks noChangeAspect="1"/>
          </p:cNvPicPr>
          <p:nvPr/>
        </p:nvPicPr>
        <p:blipFill>
          <a:blip r:embed="rId3"/>
          <a:stretch>
            <a:fillRect/>
          </a:stretch>
        </p:blipFill>
        <p:spPr>
          <a:xfrm>
            <a:off x="6559059" y="1439862"/>
            <a:ext cx="5602779" cy="4408744"/>
          </a:xfrm>
          <a:prstGeom prst="rect">
            <a:avLst/>
          </a:prstGeom>
          <a:effectLst>
            <a:reflection blurRad="6350" stA="52000" endA="300" endPos="35000" dir="5400000" sy="-100000" algn="bl" rotWithShape="0"/>
          </a:effectLst>
        </p:spPr>
      </p:pic>
      <p:sp>
        <p:nvSpPr>
          <p:cNvPr id="5"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04170080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2"/>
            <a:ext cx="12432948" cy="914401"/>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Customer combiner and modifier</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21773" y="1673352"/>
            <a:ext cx="4954518" cy="4789003"/>
          </a:xfrm>
        </p:spPr>
        <p:txBody>
          <a:bodyPr/>
          <a:lstStyle/>
          <a:p>
            <a:r>
              <a:rPr lang="en-US" dirty="0"/>
              <a:t>Combine Existing </a:t>
            </a:r>
            <a:r>
              <a:rPr lang="en-US" dirty="0" smtClean="0"/>
              <a:t>Customer </a:t>
            </a:r>
            <a:r>
              <a:rPr lang="en-US" dirty="0"/>
              <a:t>ID with </a:t>
            </a:r>
            <a:r>
              <a:rPr lang="en-US" dirty="0" smtClean="0"/>
              <a:t/>
            </a:r>
            <a:br>
              <a:rPr lang="en-US" dirty="0" smtClean="0"/>
            </a:br>
            <a:r>
              <a:rPr lang="en-US" dirty="0" smtClean="0"/>
              <a:t>another Customer </a:t>
            </a:r>
            <a:r>
              <a:rPr lang="en-US" dirty="0"/>
              <a:t>ID</a:t>
            </a:r>
          </a:p>
          <a:p>
            <a:endParaRPr lang="en-US" dirty="0" smtClean="0"/>
          </a:p>
          <a:p>
            <a:r>
              <a:rPr lang="en-US" dirty="0" smtClean="0"/>
              <a:t>Update </a:t>
            </a:r>
            <a:r>
              <a:rPr lang="en-US" dirty="0"/>
              <a:t>Existing </a:t>
            </a:r>
            <a:r>
              <a:rPr lang="en-US" dirty="0" smtClean="0"/>
              <a:t>Customer </a:t>
            </a:r>
            <a:r>
              <a:rPr lang="en-US" dirty="0"/>
              <a:t>ID with new ID</a:t>
            </a:r>
          </a:p>
          <a:p>
            <a:endParaRPr lang="en-US" dirty="0" smtClean="0"/>
          </a:p>
          <a:p>
            <a:r>
              <a:rPr lang="en-US" dirty="0" smtClean="0"/>
              <a:t>Customer </a:t>
            </a:r>
            <a:r>
              <a:rPr lang="en-US" dirty="0"/>
              <a:t>ID will update for all existing records</a:t>
            </a:r>
          </a:p>
        </p:txBody>
      </p:sp>
      <p:pic>
        <p:nvPicPr>
          <p:cNvPr id="5" name="Picture 4"/>
          <p:cNvPicPr>
            <a:picLocks noChangeAspect="1"/>
          </p:cNvPicPr>
          <p:nvPr/>
        </p:nvPicPr>
        <p:blipFill>
          <a:blip r:embed="rId3"/>
          <a:stretch>
            <a:fillRect/>
          </a:stretch>
        </p:blipFill>
        <p:spPr>
          <a:xfrm>
            <a:off x="5777223" y="1614962"/>
            <a:ext cx="6398755" cy="3891354"/>
          </a:xfrm>
          <a:prstGeom prst="rect">
            <a:avLst/>
          </a:prstGeom>
          <a:effectLst>
            <a:reflection blurRad="6350" stA="52000" endA="300" endPos="35000" dir="5400000" sy="-100000" algn="bl" rotWithShape="0"/>
          </a:effectLst>
        </p:spPr>
      </p:pic>
      <p:sp>
        <p:nvSpPr>
          <p:cNvPr id="6"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9646086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AA finance charge assessment</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23462" y="1673352"/>
            <a:ext cx="5484843" cy="1514261"/>
          </a:xfrm>
        </p:spPr>
        <p:txBody>
          <a:bodyPr/>
          <a:lstStyle/>
          <a:p>
            <a:r>
              <a:rPr lang="en-US" dirty="0" smtClean="0"/>
              <a:t>Analytical Accounting (AA) codes may be added to finance charge transactions</a:t>
            </a:r>
            <a:endParaRPr lang="en-US" dirty="0"/>
          </a:p>
        </p:txBody>
      </p:sp>
      <p:pic>
        <p:nvPicPr>
          <p:cNvPr id="4" name="Picture 3"/>
          <p:cNvPicPr>
            <a:picLocks noChangeAspect="1"/>
          </p:cNvPicPr>
          <p:nvPr/>
        </p:nvPicPr>
        <p:blipFill>
          <a:blip r:embed="rId3"/>
          <a:stretch>
            <a:fillRect/>
          </a:stretch>
        </p:blipFill>
        <p:spPr>
          <a:xfrm>
            <a:off x="6030266" y="1718678"/>
            <a:ext cx="5944503" cy="3827017"/>
          </a:xfrm>
          <a:prstGeom prst="rect">
            <a:avLst/>
          </a:prstGeom>
          <a:effectLst>
            <a:reflection blurRad="6350" stA="52000" endA="300" endPos="35000" dir="5400000" sy="-100000" algn="bl" rotWithShape="0"/>
          </a:effectLst>
        </p:spPr>
      </p:pic>
      <p:sp>
        <p:nvSpPr>
          <p:cNvPr id="5"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75753891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AA and sales order deposits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25413" y="1673352"/>
            <a:ext cx="3872185" cy="1514261"/>
          </a:xfrm>
        </p:spPr>
        <p:txBody>
          <a:bodyPr/>
          <a:lstStyle/>
          <a:p>
            <a:r>
              <a:rPr lang="en-US" dirty="0" smtClean="0"/>
              <a:t>AA codes can now be added to Sales Order Deposits</a:t>
            </a:r>
            <a:endParaRPr lang="en-US" dirty="0"/>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826" y="1824426"/>
            <a:ext cx="7450556" cy="40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961438" y="301139"/>
            <a:ext cx="320040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35621619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Copy and paste to GL</a:t>
            </a:r>
          </a:p>
        </p:txBody>
      </p:sp>
      <p:sp>
        <p:nvSpPr>
          <p:cNvPr id="3" name="Text Placeholder 2"/>
          <p:cNvSpPr>
            <a:spLocks noGrp="1"/>
          </p:cNvSpPr>
          <p:nvPr>
            <p:ph type="body" sz="quarter" idx="10"/>
          </p:nvPr>
        </p:nvSpPr>
        <p:spPr>
          <a:xfrm>
            <a:off x="328097" y="1673352"/>
            <a:ext cx="5711943" cy="3151632"/>
          </a:xfrm>
        </p:spPr>
        <p:txBody>
          <a:bodyPr/>
          <a:lstStyle/>
          <a:p>
            <a:r>
              <a:rPr lang="en-US" dirty="0" smtClean="0"/>
              <a:t>Ability to paste from Excel to General Ledger (GL)</a:t>
            </a:r>
          </a:p>
          <a:p>
            <a:endParaRPr lang="en-US" dirty="0" smtClean="0"/>
          </a:p>
          <a:p>
            <a:r>
              <a:rPr lang="en-US" dirty="0" smtClean="0"/>
              <a:t>Will validate the data that is being pasted into the Transaction </a:t>
            </a:r>
            <a:r>
              <a:rPr lang="en-US" dirty="0"/>
              <a:t>E</a:t>
            </a:r>
            <a:r>
              <a:rPr lang="en-US" dirty="0" smtClean="0"/>
              <a:t>ntry </a:t>
            </a:r>
          </a:p>
        </p:txBody>
      </p:sp>
      <p:pic>
        <p:nvPicPr>
          <p:cNvPr id="4" name="Picture 3"/>
          <p:cNvPicPr>
            <a:picLocks noChangeAspect="1"/>
          </p:cNvPicPr>
          <p:nvPr/>
        </p:nvPicPr>
        <p:blipFill>
          <a:blip r:embed="rId3"/>
          <a:stretch>
            <a:fillRect/>
          </a:stretch>
        </p:blipFill>
        <p:spPr>
          <a:xfrm>
            <a:off x="6550498" y="1195677"/>
            <a:ext cx="5189433" cy="4656967"/>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3026180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Roll down segment description</a:t>
            </a:r>
          </a:p>
        </p:txBody>
      </p:sp>
      <p:sp>
        <p:nvSpPr>
          <p:cNvPr id="3" name="Text Placeholder 2"/>
          <p:cNvSpPr>
            <a:spLocks noGrp="1"/>
          </p:cNvSpPr>
          <p:nvPr>
            <p:ph type="body" sz="quarter" idx="10"/>
          </p:nvPr>
        </p:nvSpPr>
        <p:spPr>
          <a:xfrm>
            <a:off x="276327" y="1673352"/>
            <a:ext cx="5484843" cy="1514261"/>
          </a:xfrm>
        </p:spPr>
        <p:txBody>
          <a:bodyPr/>
          <a:lstStyle/>
          <a:p>
            <a:r>
              <a:rPr lang="en-US" dirty="0" smtClean="0"/>
              <a:t>Option to roll down description change to associated accounts </a:t>
            </a:r>
            <a:endParaRPr lang="en-US" dirty="0"/>
          </a:p>
        </p:txBody>
      </p:sp>
      <p:pic>
        <p:nvPicPr>
          <p:cNvPr id="4" name="Picture 3"/>
          <p:cNvPicPr>
            <a:picLocks noChangeAspect="1"/>
          </p:cNvPicPr>
          <p:nvPr/>
        </p:nvPicPr>
        <p:blipFill>
          <a:blip r:embed="rId3"/>
          <a:stretch>
            <a:fillRect/>
          </a:stretch>
        </p:blipFill>
        <p:spPr>
          <a:xfrm>
            <a:off x="4842399" y="1439862"/>
            <a:ext cx="5094205" cy="2834018"/>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7376620" y="4502479"/>
            <a:ext cx="4818451" cy="2001211"/>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36925619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82" y="298014"/>
            <a:ext cx="12434711" cy="913249"/>
          </a:xfrm>
          <a:prstGeom prst="rect">
            <a:avLst/>
          </a:prstGeom>
          <a:solidFill>
            <a:srgbClr val="0078D7"/>
          </a:solidFill>
        </p:spPr>
        <p:txBody>
          <a:bodyPr vert="horz" wrap="square" lIns="438912" tIns="109728" rIns="111901" bIns="0" rtlCol="0" anchor="t" anchorCtr="0">
            <a:noAutofit/>
          </a:bodyPr>
          <a:lstStyle>
            <a:defPPr>
              <a:defRPr lang="en-US"/>
            </a:defPPr>
            <a:lvl1pPr defTabSz="914278">
              <a:lnSpc>
                <a:spcPct val="90000"/>
              </a:lnSpc>
              <a:spcBef>
                <a:spcPct val="0"/>
              </a:spcBef>
              <a:buNone/>
              <a:defRPr sz="3971" b="1" cap="none" spc="-100" baseline="0">
                <a:ln w="3175">
                  <a:noFill/>
                </a:ln>
                <a:solidFill>
                  <a:prstClr val="white"/>
                </a:solidFill>
                <a:effectLst/>
                <a:latin typeface="+mj-lt"/>
                <a:cs typeface="Segoe UI" pitchFamily="34" charset="0"/>
              </a:defRPr>
            </a:lvl1pPr>
          </a:lstStyle>
          <a:p>
            <a:r>
              <a:rPr lang="en-US" sz="5201" b="0" dirty="0">
                <a:gradFill>
                  <a:gsLst>
                    <a:gs pos="0">
                      <a:srgbClr val="FFFFFF"/>
                    </a:gs>
                    <a:gs pos="74000">
                      <a:srgbClr val="FFFFFF"/>
                    </a:gs>
                  </a:gsLst>
                </a:gradFill>
                <a:cs typeface="Segoe UI Light" panose="020B0502040204020203" pitchFamily="34" charset="0"/>
              </a:rPr>
              <a:t>System</a:t>
            </a:r>
          </a:p>
        </p:txBody>
      </p:sp>
      <p:sp>
        <p:nvSpPr>
          <p:cNvPr id="12" name="TextBox 11"/>
          <p:cNvSpPr txBox="1"/>
          <p:nvPr/>
        </p:nvSpPr>
        <p:spPr>
          <a:xfrm>
            <a:off x="344610" y="1363662"/>
            <a:ext cx="5291042" cy="4555093"/>
          </a:xfrm>
          <a:prstGeom prst="rect">
            <a:avLst/>
          </a:prstGeom>
          <a:noFill/>
        </p:spPr>
        <p:txBody>
          <a:bodyPr wrap="square" rtlCol="0">
            <a:spAutoFit/>
          </a:bodyPr>
          <a:lstStyle/>
          <a:p>
            <a:pPr>
              <a:spcBef>
                <a:spcPts val="612"/>
              </a:spcBef>
            </a:pPr>
            <a:r>
              <a:rPr lang="en-US" sz="3200" b="1" dirty="0">
                <a:solidFill>
                  <a:srgbClr val="505050"/>
                </a:solidFill>
                <a:cs typeface="Segoe UI" panose="020B0502040204020203" pitchFamily="34" charset="0"/>
              </a:rPr>
              <a:t>Microsoft Dynamics GP </a:t>
            </a:r>
            <a:r>
              <a:rPr lang="en-US" sz="3200" b="1" dirty="0" smtClean="0">
                <a:solidFill>
                  <a:srgbClr val="505050"/>
                </a:solidFill>
                <a:cs typeface="Segoe UI" panose="020B0502040204020203" pitchFamily="34" charset="0"/>
              </a:rPr>
              <a:t>2013 R2</a:t>
            </a:r>
            <a:endParaRPr lang="en-US" sz="3200" b="1" dirty="0">
              <a:solidFill>
                <a:srgbClr val="505050"/>
              </a:solidFill>
              <a:cs typeface="Segoe UI" panose="020B0502040204020203" pitchFamily="34" charset="0"/>
            </a:endParaRPr>
          </a:p>
          <a:p>
            <a:pPr>
              <a:spcBef>
                <a:spcPts val="612"/>
              </a:spcBef>
            </a:pPr>
            <a:r>
              <a:rPr lang="en-US" sz="2800" dirty="0" smtClean="0">
                <a:solidFill>
                  <a:srgbClr val="505050"/>
                </a:solidFill>
                <a:cs typeface="Segoe UI" panose="020B0502040204020203" pitchFamily="34" charset="0"/>
              </a:rPr>
              <a:t>Identity </a:t>
            </a:r>
            <a:r>
              <a:rPr lang="en-US" sz="2800" dirty="0">
                <a:solidFill>
                  <a:srgbClr val="505050"/>
                </a:solidFill>
                <a:cs typeface="Segoe UI" panose="020B0502040204020203" pitchFamily="34" charset="0"/>
              </a:rPr>
              <a:t>Management</a:t>
            </a:r>
          </a:p>
          <a:p>
            <a:pPr>
              <a:spcBef>
                <a:spcPts val="612"/>
              </a:spcBef>
            </a:pPr>
            <a:r>
              <a:rPr lang="en-US" sz="2800" dirty="0">
                <a:solidFill>
                  <a:srgbClr val="505050"/>
                </a:solidFill>
                <a:cs typeface="Segoe UI" panose="020B0502040204020203" pitchFamily="34" charset="0"/>
              </a:rPr>
              <a:t>SmartList Designer 2.0</a:t>
            </a:r>
          </a:p>
          <a:p>
            <a:pPr>
              <a:spcBef>
                <a:spcPts val="612"/>
              </a:spcBef>
            </a:pPr>
            <a:r>
              <a:rPr lang="en-US" sz="2800" dirty="0">
                <a:solidFill>
                  <a:srgbClr val="505050"/>
                </a:solidFill>
                <a:cs typeface="Segoe UI" panose="020B0502040204020203" pitchFamily="34" charset="0"/>
              </a:rPr>
              <a:t>Take Company Offline</a:t>
            </a:r>
          </a:p>
          <a:p>
            <a:pPr>
              <a:spcBef>
                <a:spcPts val="612"/>
              </a:spcBef>
            </a:pPr>
            <a:r>
              <a:rPr lang="en-US" sz="2800" dirty="0">
                <a:solidFill>
                  <a:srgbClr val="505050"/>
                </a:solidFill>
                <a:cs typeface="Segoe UI" panose="020B0502040204020203" pitchFamily="34" charset="0"/>
              </a:rPr>
              <a:t>Azure </a:t>
            </a:r>
            <a:r>
              <a:rPr lang="en-US" sz="2800" dirty="0" smtClean="0">
                <a:solidFill>
                  <a:srgbClr val="505050"/>
                </a:solidFill>
                <a:cs typeface="Segoe UI" panose="020B0502040204020203" pitchFamily="34" charset="0"/>
              </a:rPr>
              <a:t>Backup</a:t>
            </a:r>
            <a:endParaRPr lang="en-US" sz="2800" dirty="0">
              <a:solidFill>
                <a:srgbClr val="505050"/>
              </a:solidFill>
              <a:cs typeface="Segoe UI" panose="020B0502040204020203" pitchFamily="34" charset="0"/>
            </a:endParaRPr>
          </a:p>
          <a:p>
            <a:pPr>
              <a:spcBef>
                <a:spcPts val="612"/>
              </a:spcBef>
            </a:pPr>
            <a:r>
              <a:rPr lang="en-US" sz="2800" dirty="0">
                <a:solidFill>
                  <a:srgbClr val="505050"/>
                </a:solidFill>
                <a:cs typeface="Segoe UI" panose="020B0502040204020203" pitchFamily="34" charset="0"/>
              </a:rPr>
              <a:t>Ribbons on </a:t>
            </a:r>
            <a:r>
              <a:rPr lang="en-US" sz="2800" dirty="0" smtClean="0">
                <a:solidFill>
                  <a:srgbClr val="505050"/>
                </a:solidFill>
                <a:cs typeface="Segoe UI" panose="020B0502040204020203" pitchFamily="34" charset="0"/>
              </a:rPr>
              <a:t>desktop </a:t>
            </a:r>
            <a:r>
              <a:rPr lang="en-US" sz="2800" dirty="0">
                <a:solidFill>
                  <a:srgbClr val="505050"/>
                </a:solidFill>
                <a:cs typeface="Segoe UI" panose="020B0502040204020203" pitchFamily="34" charset="0"/>
              </a:rPr>
              <a:t>client</a:t>
            </a:r>
          </a:p>
          <a:p>
            <a:pPr>
              <a:spcBef>
                <a:spcPts val="612"/>
              </a:spcBef>
            </a:pPr>
            <a:r>
              <a:rPr lang="en-US" sz="2800" dirty="0" smtClean="0">
                <a:solidFill>
                  <a:srgbClr val="505050"/>
                </a:solidFill>
                <a:cs typeface="Segoe UI" panose="020B0502040204020203" pitchFamily="34" charset="0"/>
              </a:rPr>
              <a:t>SQL Server Reporting Services (SSRS) </a:t>
            </a:r>
            <a:r>
              <a:rPr lang="en-US" sz="2800" dirty="0">
                <a:solidFill>
                  <a:srgbClr val="505050"/>
                </a:solidFill>
                <a:cs typeface="Segoe UI" panose="020B0502040204020203" pitchFamily="34" charset="0"/>
              </a:rPr>
              <a:t>on </a:t>
            </a:r>
            <a:r>
              <a:rPr lang="en-US" sz="2800" dirty="0" smtClean="0">
                <a:solidFill>
                  <a:srgbClr val="505050"/>
                </a:solidFill>
                <a:cs typeface="Segoe UI" panose="020B0502040204020203" pitchFamily="34" charset="0"/>
              </a:rPr>
              <a:t>transaction </a:t>
            </a:r>
            <a:r>
              <a:rPr lang="en-US" sz="2800" dirty="0">
                <a:solidFill>
                  <a:srgbClr val="505050"/>
                </a:solidFill>
                <a:cs typeface="Segoe UI" panose="020B0502040204020203" pitchFamily="34" charset="0"/>
              </a:rPr>
              <a:t>f</a:t>
            </a:r>
            <a:r>
              <a:rPr lang="en-US" sz="2800" dirty="0" smtClean="0">
                <a:solidFill>
                  <a:srgbClr val="505050"/>
                </a:solidFill>
                <a:cs typeface="Segoe UI" panose="020B0502040204020203" pitchFamily="34" charset="0"/>
              </a:rPr>
              <a:t>orms</a:t>
            </a:r>
            <a:endParaRPr lang="en-US" sz="2800" dirty="0">
              <a:solidFill>
                <a:srgbClr val="505050"/>
              </a:solidFill>
              <a:cs typeface="Segoe UI" panose="020B0502040204020203" pitchFamily="34" charset="0"/>
            </a:endParaRPr>
          </a:p>
        </p:txBody>
      </p:sp>
      <p:sp>
        <p:nvSpPr>
          <p:cNvPr id="4" name="TextBox 3"/>
          <p:cNvSpPr txBox="1"/>
          <p:nvPr/>
        </p:nvSpPr>
        <p:spPr>
          <a:xfrm>
            <a:off x="5631402" y="1933823"/>
            <a:ext cx="6457957" cy="4078039"/>
          </a:xfrm>
          <a:prstGeom prst="rect">
            <a:avLst/>
          </a:prstGeom>
          <a:noFill/>
        </p:spPr>
        <p:txBody>
          <a:bodyPr wrap="square" rtlCol="0">
            <a:spAutoFit/>
          </a:bodyPr>
          <a:lstStyle/>
          <a:p>
            <a:pPr>
              <a:spcBef>
                <a:spcPts val="612"/>
              </a:spcBef>
            </a:pPr>
            <a:r>
              <a:rPr lang="en-US" sz="2800" dirty="0">
                <a:solidFill>
                  <a:srgbClr val="505050"/>
                </a:solidFill>
                <a:cs typeface="Segoe UI" panose="020B0502040204020203" pitchFamily="34" charset="0"/>
              </a:rPr>
              <a:t>Document Attach 3.0:</a:t>
            </a:r>
          </a:p>
          <a:p>
            <a:pPr>
              <a:spcBef>
                <a:spcPts val="612"/>
              </a:spcBef>
            </a:pPr>
            <a:r>
              <a:rPr lang="en-US" sz="2800" dirty="0">
                <a:solidFill>
                  <a:srgbClr val="505050"/>
                </a:solidFill>
                <a:cs typeface="Segoe UI" panose="020B0502040204020203" pitchFamily="34" charset="0"/>
              </a:rPr>
              <a:t>  Document Attach </a:t>
            </a:r>
            <a:r>
              <a:rPr lang="en-US" sz="2800" dirty="0" smtClean="0">
                <a:solidFill>
                  <a:srgbClr val="505050"/>
                </a:solidFill>
                <a:cs typeface="Segoe UI" panose="020B0502040204020203" pitchFamily="34" charset="0"/>
              </a:rPr>
              <a:t>OLE </a:t>
            </a:r>
            <a:r>
              <a:rPr lang="en-US" sz="2800" dirty="0">
                <a:solidFill>
                  <a:srgbClr val="505050"/>
                </a:solidFill>
                <a:cs typeface="Segoe UI" panose="020B0502040204020203" pitchFamily="34" charset="0"/>
              </a:rPr>
              <a:t>Notes</a:t>
            </a:r>
          </a:p>
          <a:p>
            <a:pPr>
              <a:spcBef>
                <a:spcPts val="612"/>
              </a:spcBef>
            </a:pPr>
            <a:r>
              <a:rPr lang="en-US" sz="2800" dirty="0">
                <a:solidFill>
                  <a:srgbClr val="505050"/>
                </a:solidFill>
                <a:cs typeface="Segoe UI" panose="020B0502040204020203" pitchFamily="34" charset="0"/>
              </a:rPr>
              <a:t>  </a:t>
            </a:r>
            <a:r>
              <a:rPr lang="en-US" sz="2800" dirty="0" smtClean="0">
                <a:solidFill>
                  <a:srgbClr val="505050"/>
                </a:solidFill>
                <a:cs typeface="Segoe UI" panose="020B0502040204020203" pitchFamily="34" charset="0"/>
              </a:rPr>
              <a:t>OLE </a:t>
            </a:r>
            <a:r>
              <a:rPr lang="en-US" sz="2800" dirty="0">
                <a:solidFill>
                  <a:srgbClr val="505050"/>
                </a:solidFill>
                <a:cs typeface="Segoe UI" panose="020B0502040204020203" pitchFamily="34" charset="0"/>
              </a:rPr>
              <a:t>Note Migration </a:t>
            </a:r>
          </a:p>
          <a:p>
            <a:pPr>
              <a:spcBef>
                <a:spcPts val="612"/>
              </a:spcBef>
            </a:pPr>
            <a:r>
              <a:rPr lang="en-US" sz="2800" dirty="0">
                <a:solidFill>
                  <a:srgbClr val="505050"/>
                </a:solidFill>
                <a:cs typeface="Segoe UI" panose="020B0502040204020203" pitchFamily="34" charset="0"/>
              </a:rPr>
              <a:t>  Payables Transaction Attach</a:t>
            </a:r>
          </a:p>
          <a:p>
            <a:pPr>
              <a:spcBef>
                <a:spcPts val="612"/>
              </a:spcBef>
            </a:pPr>
            <a:r>
              <a:rPr lang="en-US" sz="2800" dirty="0">
                <a:solidFill>
                  <a:srgbClr val="505050"/>
                </a:solidFill>
                <a:cs typeface="Segoe UI" panose="020B0502040204020203" pitchFamily="34" charset="0"/>
              </a:rPr>
              <a:t>  Scan and Attach</a:t>
            </a:r>
          </a:p>
          <a:p>
            <a:pPr>
              <a:spcBef>
                <a:spcPts val="612"/>
              </a:spcBef>
            </a:pPr>
            <a:r>
              <a:rPr lang="en-US" sz="2800" dirty="0" smtClean="0">
                <a:solidFill>
                  <a:srgbClr val="505050"/>
                </a:solidFill>
                <a:cs typeface="Segoe UI" panose="020B0502040204020203" pitchFamily="34" charset="0"/>
              </a:rPr>
              <a:t>Email </a:t>
            </a:r>
            <a:r>
              <a:rPr lang="en-US" sz="2800" dirty="0">
                <a:solidFill>
                  <a:srgbClr val="505050"/>
                </a:solidFill>
                <a:cs typeface="Segoe UI" panose="020B0502040204020203" pitchFamily="34" charset="0"/>
              </a:rPr>
              <a:t>and </a:t>
            </a:r>
            <a:r>
              <a:rPr lang="en-US" sz="2800" dirty="0" smtClean="0">
                <a:solidFill>
                  <a:srgbClr val="505050"/>
                </a:solidFill>
                <a:cs typeface="Segoe UI" panose="020B0502040204020203" pitchFamily="34" charset="0"/>
              </a:rPr>
              <a:t>print </a:t>
            </a:r>
            <a:r>
              <a:rPr lang="en-US" sz="2800" dirty="0">
                <a:solidFill>
                  <a:srgbClr val="505050"/>
                </a:solidFill>
                <a:cs typeface="Segoe UI" panose="020B0502040204020203" pitchFamily="34" charset="0"/>
              </a:rPr>
              <a:t>d</a:t>
            </a:r>
            <a:r>
              <a:rPr lang="en-US" sz="2800" dirty="0" smtClean="0">
                <a:solidFill>
                  <a:srgbClr val="505050"/>
                </a:solidFill>
                <a:cs typeface="Segoe UI" panose="020B0502040204020203" pitchFamily="34" charset="0"/>
              </a:rPr>
              <a:t>ocuments </a:t>
            </a:r>
            <a:r>
              <a:rPr lang="en-US" sz="2800" dirty="0">
                <a:solidFill>
                  <a:srgbClr val="505050"/>
                </a:solidFill>
                <a:cs typeface="Segoe UI" panose="020B0502040204020203" pitchFamily="34" charset="0"/>
              </a:rPr>
              <a:t>together</a:t>
            </a:r>
          </a:p>
          <a:p>
            <a:pPr>
              <a:spcBef>
                <a:spcPts val="612"/>
              </a:spcBef>
            </a:pPr>
            <a:r>
              <a:rPr lang="en-US" sz="2800" dirty="0" smtClean="0">
                <a:solidFill>
                  <a:srgbClr val="505050"/>
                </a:solidFill>
                <a:cs typeface="Segoe UI" panose="020B0502040204020203" pitchFamily="34" charset="0"/>
              </a:rPr>
              <a:t>Email </a:t>
            </a:r>
            <a:r>
              <a:rPr lang="en-US" sz="2800" dirty="0">
                <a:solidFill>
                  <a:srgbClr val="505050"/>
                </a:solidFill>
                <a:cs typeface="Segoe UI" panose="020B0502040204020203" pitchFamily="34" charset="0"/>
              </a:rPr>
              <a:t>by </a:t>
            </a:r>
            <a:r>
              <a:rPr lang="en-US" sz="2800" dirty="0" smtClean="0">
                <a:solidFill>
                  <a:srgbClr val="505050"/>
                </a:solidFill>
                <a:cs typeface="Segoe UI" panose="020B0502040204020203" pitchFamily="34" charset="0"/>
              </a:rPr>
              <a:t>document </a:t>
            </a:r>
            <a:r>
              <a:rPr lang="en-US" sz="2800" dirty="0">
                <a:solidFill>
                  <a:srgbClr val="505050"/>
                </a:solidFill>
                <a:cs typeface="Segoe UI" panose="020B0502040204020203" pitchFamily="34" charset="0"/>
              </a:rPr>
              <a:t>t</a:t>
            </a:r>
            <a:r>
              <a:rPr lang="en-US" sz="2800" dirty="0" smtClean="0">
                <a:solidFill>
                  <a:srgbClr val="505050"/>
                </a:solidFill>
                <a:cs typeface="Segoe UI" panose="020B0502040204020203" pitchFamily="34" charset="0"/>
              </a:rPr>
              <a:t>ype</a:t>
            </a:r>
            <a:endParaRPr lang="en-US" sz="2800" dirty="0">
              <a:solidFill>
                <a:srgbClr val="505050"/>
              </a:solidFill>
              <a:cs typeface="Segoe UI" panose="020B0502040204020203" pitchFamily="34" charset="0"/>
            </a:endParaRPr>
          </a:p>
          <a:p>
            <a:pPr>
              <a:spcBef>
                <a:spcPts val="612"/>
              </a:spcBef>
            </a:pPr>
            <a:r>
              <a:rPr lang="en-US" sz="2800" dirty="0">
                <a:solidFill>
                  <a:srgbClr val="505050"/>
                </a:solidFill>
                <a:cs typeface="Segoe UI" panose="020B0502040204020203" pitchFamily="34" charset="0"/>
              </a:rPr>
              <a:t>Print or e</a:t>
            </a:r>
            <a:r>
              <a:rPr lang="en-US" sz="2800" dirty="0" smtClean="0">
                <a:solidFill>
                  <a:srgbClr val="505050"/>
                </a:solidFill>
                <a:cs typeface="Segoe UI" panose="020B0502040204020203" pitchFamily="34" charset="0"/>
              </a:rPr>
              <a:t>mail </a:t>
            </a:r>
            <a:r>
              <a:rPr lang="en-US" sz="2800" dirty="0">
                <a:solidFill>
                  <a:srgbClr val="505050"/>
                </a:solidFill>
                <a:cs typeface="Segoe UI" panose="020B0502040204020203" pitchFamily="34" charset="0"/>
              </a:rPr>
              <a:t>r</a:t>
            </a:r>
            <a:r>
              <a:rPr lang="en-US" sz="2800" dirty="0" smtClean="0">
                <a:solidFill>
                  <a:srgbClr val="505050"/>
                </a:solidFill>
                <a:cs typeface="Segoe UI" panose="020B0502040204020203" pitchFamily="34" charset="0"/>
              </a:rPr>
              <a:t>eports </a:t>
            </a:r>
            <a:r>
              <a:rPr lang="en-US" sz="2800" dirty="0">
                <a:solidFill>
                  <a:srgbClr val="505050"/>
                </a:solidFill>
                <a:cs typeface="Segoe UI" panose="020B0502040204020203" pitchFamily="34" charset="0"/>
              </a:rPr>
              <a:t>in </a:t>
            </a:r>
            <a:r>
              <a:rPr lang="en-US" sz="2800" dirty="0" smtClean="0">
                <a:solidFill>
                  <a:srgbClr val="505050"/>
                </a:solidFill>
                <a:cs typeface="Segoe UI" panose="020B0502040204020203" pitchFamily="34" charset="0"/>
              </a:rPr>
              <a:t>Word</a:t>
            </a:r>
            <a:endParaRPr lang="en-US" sz="2800" dirty="0">
              <a:solidFill>
                <a:srgbClr val="505050"/>
              </a:solidFill>
              <a:cs typeface="Segoe UI" panose="020B0502040204020203" pitchFamily="34" charset="0"/>
            </a:endParaRPr>
          </a:p>
        </p:txBody>
      </p:sp>
    </p:spTree>
    <p:extLst>
      <p:ext uri="{BB962C8B-B14F-4D97-AF65-F5344CB8AC3E}">
        <p14:creationId xmlns:p14="http://schemas.microsoft.com/office/powerpoint/2010/main" val="80477827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399"/>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Reverse fiscal year</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32889" y="1678674"/>
            <a:ext cx="5484843" cy="5063694"/>
          </a:xfrm>
        </p:spPr>
        <p:txBody>
          <a:bodyPr/>
          <a:lstStyle/>
          <a:p>
            <a:r>
              <a:rPr lang="en-US" sz="3198" dirty="0"/>
              <a:t>Ability to reverse the GL </a:t>
            </a:r>
            <a:r>
              <a:rPr lang="en-US" sz="3198" dirty="0" smtClean="0"/>
              <a:t>Year-End </a:t>
            </a:r>
            <a:r>
              <a:rPr lang="en-US" sz="3198" dirty="0"/>
              <a:t>Close process</a:t>
            </a:r>
          </a:p>
          <a:p>
            <a:endParaRPr lang="en-US" sz="2000" dirty="0" smtClean="0"/>
          </a:p>
          <a:p>
            <a:r>
              <a:rPr lang="en-US" sz="3198" dirty="0" smtClean="0"/>
              <a:t>Will </a:t>
            </a:r>
            <a:r>
              <a:rPr lang="en-US" sz="3198" dirty="0"/>
              <a:t>open the previously closed fiscal year</a:t>
            </a:r>
          </a:p>
          <a:p>
            <a:endParaRPr lang="en-US" sz="2000" dirty="0"/>
          </a:p>
          <a:p>
            <a:r>
              <a:rPr lang="en-US" sz="3198" dirty="0" smtClean="0"/>
              <a:t>Will </a:t>
            </a:r>
            <a:r>
              <a:rPr lang="en-US" sz="3198" dirty="0"/>
              <a:t>warn users to create backups and verify all users out of Microsoft Dynamics GP prior to process</a:t>
            </a:r>
          </a:p>
        </p:txBody>
      </p:sp>
      <p:pic>
        <p:nvPicPr>
          <p:cNvPr id="4" name="Picture 3"/>
          <p:cNvPicPr>
            <a:picLocks noChangeAspect="1"/>
          </p:cNvPicPr>
          <p:nvPr/>
        </p:nvPicPr>
        <p:blipFill>
          <a:blip r:embed="rId3"/>
          <a:stretch>
            <a:fillRect/>
          </a:stretch>
        </p:blipFill>
        <p:spPr>
          <a:xfrm>
            <a:off x="6475067" y="2300664"/>
            <a:ext cx="5410274" cy="3360782"/>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43868250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Reprint outstanding transactions report</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608" y="1673352"/>
            <a:ext cx="5484843" cy="2708434"/>
          </a:xfrm>
        </p:spPr>
        <p:txBody>
          <a:bodyPr/>
          <a:lstStyle/>
          <a:p>
            <a:r>
              <a:rPr lang="en-US" dirty="0" smtClean="0"/>
              <a:t>Reprint </a:t>
            </a:r>
            <a:r>
              <a:rPr lang="en-US" dirty="0"/>
              <a:t>O</a:t>
            </a:r>
            <a:r>
              <a:rPr lang="en-US" dirty="0" smtClean="0"/>
              <a:t>utstanding Transactions report</a:t>
            </a:r>
          </a:p>
          <a:p>
            <a:endParaRPr lang="en-US" dirty="0" smtClean="0"/>
          </a:p>
          <a:p>
            <a:r>
              <a:rPr lang="en-US" dirty="0" smtClean="0"/>
              <a:t>Print Posting report after posting</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5761168" y="1998196"/>
            <a:ext cx="6380829" cy="3476493"/>
          </a:xfrm>
          <a:prstGeom prst="rect">
            <a:avLst/>
          </a:prstGeom>
          <a:noFill/>
          <a:ln w="12700">
            <a:solidFill>
              <a:schemeClr val="bg1">
                <a:lumMod val="75000"/>
              </a:schemeClr>
            </a:solidFill>
          </a:ln>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20053645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301139"/>
            <a:ext cx="12432948" cy="910124"/>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Payables transaction doc attach</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7059" y="1673352"/>
            <a:ext cx="4373652" cy="1514261"/>
          </a:xfrm>
        </p:spPr>
        <p:txBody>
          <a:bodyPr/>
          <a:lstStyle/>
          <a:p>
            <a:r>
              <a:rPr lang="en-US" dirty="0" smtClean="0"/>
              <a:t>Now you can attach documents in Payables Transaction Entry</a:t>
            </a:r>
            <a:endParaRPr lang="en-US" dirty="0"/>
          </a:p>
        </p:txBody>
      </p:sp>
      <p:pic>
        <p:nvPicPr>
          <p:cNvPr id="4" name="Picture 3"/>
          <p:cNvPicPr>
            <a:picLocks noChangeAspect="1"/>
          </p:cNvPicPr>
          <p:nvPr/>
        </p:nvPicPr>
        <p:blipFill>
          <a:blip r:embed="rId3"/>
          <a:stretch>
            <a:fillRect/>
          </a:stretch>
        </p:blipFill>
        <p:spPr>
          <a:xfrm>
            <a:off x="4697319" y="1363662"/>
            <a:ext cx="5617877" cy="4643086"/>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7751257" y="2765194"/>
            <a:ext cx="4410581" cy="3932469"/>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00332922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1803"/>
            <a:ext cx="12432948" cy="91946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Default sort order for checks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609" y="1673352"/>
            <a:ext cx="5711943" cy="4345805"/>
          </a:xfrm>
        </p:spPr>
        <p:txBody>
          <a:bodyPr/>
          <a:lstStyle/>
          <a:p>
            <a:r>
              <a:rPr lang="en-US" dirty="0" smtClean="0"/>
              <a:t>Sort Checks By option will be found in the Payables Management setup</a:t>
            </a:r>
          </a:p>
          <a:p>
            <a:endParaRPr lang="en-US" dirty="0" smtClean="0"/>
          </a:p>
          <a:p>
            <a:r>
              <a:rPr lang="en-US" dirty="0" smtClean="0"/>
              <a:t>Sort options: Payment Number, Name, State-City, or Zip Code</a:t>
            </a:r>
          </a:p>
          <a:p>
            <a:endParaRPr lang="en-US" dirty="0" smtClean="0"/>
          </a:p>
          <a:p>
            <a:r>
              <a:rPr lang="en-US" dirty="0" smtClean="0"/>
              <a:t>Time-saving feature </a:t>
            </a:r>
            <a:endParaRPr lang="en-US" dirty="0"/>
          </a:p>
        </p:txBody>
      </p:sp>
      <p:pic>
        <p:nvPicPr>
          <p:cNvPr id="2050" name="Picture 2" descr="http://sharepoint/sites/dynamicsgp/GP14/_layouts/GetImage.ashx?d=F73def2547ae044e89893e2c81ea57fbcm1fcb34266c7f4aee85013b2259b97482m7bec9c5c1afc41ceb089956d77476501m&amp;ObjectDataBlobId=%7ba37f772f-83f1-47d1-9d89-829f29b81154%7d%7b1%7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369" y="1704464"/>
            <a:ext cx="5596390" cy="41378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61657756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2948" cy="914399"/>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Default asset ID from asset class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4035" y="1673352"/>
            <a:ext cx="5484843" cy="2707151"/>
          </a:xfrm>
        </p:spPr>
        <p:txBody>
          <a:bodyPr/>
          <a:lstStyle/>
          <a:p>
            <a:r>
              <a:rPr lang="en-US" sz="3198" dirty="0"/>
              <a:t>New option for Fixed Asset IDs</a:t>
            </a:r>
          </a:p>
          <a:p>
            <a:endParaRPr lang="en-US" sz="3198" dirty="0" smtClean="0"/>
          </a:p>
          <a:p>
            <a:r>
              <a:rPr lang="en-US" sz="3198" dirty="0" smtClean="0"/>
              <a:t>More </a:t>
            </a:r>
            <a:r>
              <a:rPr lang="en-US" sz="3198" dirty="0"/>
              <a:t>quickly set up asset records</a:t>
            </a:r>
          </a:p>
        </p:txBody>
      </p:sp>
      <p:pic>
        <p:nvPicPr>
          <p:cNvPr id="5" name="Picture 4"/>
          <p:cNvPicPr>
            <a:picLocks noChangeAspect="1"/>
          </p:cNvPicPr>
          <p:nvPr/>
        </p:nvPicPr>
        <p:blipFill>
          <a:blip r:embed="rId3"/>
          <a:stretch>
            <a:fillRect/>
          </a:stretch>
        </p:blipFill>
        <p:spPr>
          <a:xfrm>
            <a:off x="6410796" y="1673352"/>
            <a:ext cx="5751042" cy="2263501"/>
          </a:xfrm>
          <a:prstGeom prst="rect">
            <a:avLst/>
          </a:prstGeom>
          <a:effectLst>
            <a:outerShdw blurRad="76200" sx="101000" sy="101000" algn="ctr" rotWithShape="0">
              <a:prstClr val="black">
                <a:alpha val="40000"/>
              </a:prstClr>
            </a:outerShdw>
            <a:reflection blurRad="6350" stA="52000" endA="300" endPos="35000" dist="762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24101732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chemeClr val="tx2"/>
          </a:solidFill>
        </p:spPr>
        <p:txBody>
          <a:bodyPr vert="horz" wrap="square" lIns="438912" tIns="201168" rIns="111901" bIns="0" rtlCol="0" anchor="t" anchorCtr="0">
            <a:noAutofit/>
          </a:bodyPr>
          <a:lstStyle/>
          <a:p>
            <a:pPr defTabSz="914278"/>
            <a:r>
              <a:rPr lang="en-US" sz="4400"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Integration of multicurrency revaluation with AA</a:t>
            </a:r>
            <a:endParaRPr lang="en-US" sz="4400"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276326" y="1673352"/>
            <a:ext cx="5830210" cy="3748719"/>
          </a:xfrm>
        </p:spPr>
        <p:txBody>
          <a:bodyPr/>
          <a:lstStyle/>
          <a:p>
            <a:r>
              <a:rPr lang="en-GB" dirty="0" smtClean="0"/>
              <a:t>Multicurrency </a:t>
            </a:r>
            <a:r>
              <a:rPr lang="en-GB" dirty="0"/>
              <a:t>R</a:t>
            </a:r>
            <a:r>
              <a:rPr lang="en-GB" dirty="0" smtClean="0"/>
              <a:t>evaluation now linked with AA</a:t>
            </a:r>
          </a:p>
          <a:p>
            <a:endParaRPr lang="en-GB" dirty="0" smtClean="0"/>
          </a:p>
          <a:p>
            <a:r>
              <a:rPr lang="en-GB" dirty="0" smtClean="0"/>
              <a:t>AA codes on the original transaction can now be updated per the revaluation process</a:t>
            </a:r>
          </a:p>
          <a:p>
            <a:endParaRPr lang="en-US" dirty="0"/>
          </a:p>
        </p:txBody>
      </p:sp>
      <p:pic>
        <p:nvPicPr>
          <p:cNvPr id="5122"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051" y="1592262"/>
            <a:ext cx="5373039" cy="450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67384937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Intercompany enhancements</a:t>
            </a:r>
          </a:p>
        </p:txBody>
      </p:sp>
      <p:sp>
        <p:nvSpPr>
          <p:cNvPr id="3" name="Text Placeholder 2"/>
          <p:cNvSpPr>
            <a:spLocks noGrp="1"/>
          </p:cNvSpPr>
          <p:nvPr>
            <p:ph type="body" sz="quarter" idx="10"/>
          </p:nvPr>
        </p:nvSpPr>
        <p:spPr>
          <a:xfrm>
            <a:off x="315090" y="1673352"/>
            <a:ext cx="4755704" cy="2708434"/>
          </a:xfrm>
        </p:spPr>
        <p:txBody>
          <a:bodyPr/>
          <a:lstStyle/>
          <a:p>
            <a:r>
              <a:rPr lang="en-US" dirty="0" smtClean="0"/>
              <a:t>Intercompany Journal Entry Inquiry</a:t>
            </a:r>
          </a:p>
          <a:p>
            <a:endParaRPr lang="en-US" dirty="0"/>
          </a:p>
          <a:p>
            <a:r>
              <a:rPr lang="en-US" dirty="0" smtClean="0"/>
              <a:t>Void Intercompany Transactions</a:t>
            </a:r>
            <a:endParaRPr lang="en-US" dirty="0"/>
          </a:p>
        </p:txBody>
      </p:sp>
      <p:pic>
        <p:nvPicPr>
          <p:cNvPr id="5" name="Picture 4"/>
          <p:cNvPicPr>
            <a:picLocks noChangeAspect="1"/>
          </p:cNvPicPr>
          <p:nvPr/>
        </p:nvPicPr>
        <p:blipFill>
          <a:blip r:embed="rId3"/>
          <a:stretch>
            <a:fillRect/>
          </a:stretch>
        </p:blipFill>
        <p:spPr>
          <a:xfrm>
            <a:off x="6313298" y="1204612"/>
            <a:ext cx="5848539" cy="5686344"/>
          </a:xfrm>
          <a:prstGeom prst="rect">
            <a:avLst/>
          </a:prstGeom>
        </p:spPr>
      </p:pic>
      <p:sp>
        <p:nvSpPr>
          <p:cNvPr id="6"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16490533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Payables warning when open PO</a:t>
            </a:r>
          </a:p>
        </p:txBody>
      </p:sp>
      <p:sp>
        <p:nvSpPr>
          <p:cNvPr id="3" name="Text Placeholder 2"/>
          <p:cNvSpPr>
            <a:spLocks noGrp="1"/>
          </p:cNvSpPr>
          <p:nvPr>
            <p:ph type="body" sz="quarter" idx="10"/>
          </p:nvPr>
        </p:nvSpPr>
        <p:spPr>
          <a:xfrm>
            <a:off x="337683" y="1673352"/>
            <a:ext cx="5484843" cy="2400657"/>
          </a:xfrm>
        </p:spPr>
        <p:txBody>
          <a:bodyPr/>
          <a:lstStyle/>
          <a:p>
            <a:r>
              <a:rPr lang="en-US" dirty="0" smtClean="0"/>
              <a:t>New warning message added when entering a payables transaction for a vendor with an outstanding PO or un-invoiced receipt</a:t>
            </a:r>
            <a:endParaRPr lang="en-US" dirty="0"/>
          </a:p>
        </p:txBody>
      </p:sp>
      <p:pic>
        <p:nvPicPr>
          <p:cNvPr id="3074" name="Picture 2" descr="image006"/>
          <p:cNvPicPr>
            <a:picLocks noChangeAspect="1" noChangeArrowheads="1"/>
          </p:cNvPicPr>
          <p:nvPr/>
        </p:nvPicPr>
        <p:blipFill rotWithShape="1">
          <a:blip r:embed="rId3">
            <a:extLst>
              <a:ext uri="{28A0092B-C50C-407E-A947-70E740481C1C}">
                <a14:useLocalDpi xmlns:a14="http://schemas.microsoft.com/office/drawing/2010/main" val="0"/>
              </a:ext>
            </a:extLst>
          </a:blip>
          <a:srcRect l="22210" t="3118"/>
          <a:stretch/>
        </p:blipFill>
        <p:spPr bwMode="auto">
          <a:xfrm>
            <a:off x="6801242" y="1861241"/>
            <a:ext cx="5360595" cy="44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91044788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Payment terms enhancements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1085" y="1516062"/>
            <a:ext cx="6935874" cy="5973943"/>
          </a:xfrm>
        </p:spPr>
        <p:txBody>
          <a:bodyPr/>
          <a:lstStyle/>
          <a:p>
            <a:r>
              <a:rPr lang="en-US" dirty="0" smtClean="0"/>
              <a:t>Due Date Option using </a:t>
            </a:r>
            <a:br>
              <a:rPr lang="en-US" dirty="0" smtClean="0"/>
            </a:br>
            <a:r>
              <a:rPr lang="en-US" dirty="0" smtClean="0"/>
              <a:t>Transaction Date</a:t>
            </a:r>
          </a:p>
          <a:p>
            <a:endParaRPr lang="en-US" sz="1400" dirty="0" smtClean="0"/>
          </a:p>
          <a:p>
            <a:r>
              <a:rPr lang="en-US" dirty="0" smtClean="0"/>
              <a:t>Add Days to Due Date</a:t>
            </a:r>
          </a:p>
          <a:p>
            <a:endParaRPr lang="en-US" sz="1400" dirty="0"/>
          </a:p>
          <a:p>
            <a:r>
              <a:rPr lang="en-US" dirty="0" smtClean="0"/>
              <a:t>Additional Due Options</a:t>
            </a:r>
          </a:p>
          <a:p>
            <a:endParaRPr lang="en-US" sz="1400" dirty="0"/>
          </a:p>
          <a:p>
            <a:r>
              <a:rPr lang="en-US" dirty="0" smtClean="0"/>
              <a:t>Additional Discount Options</a:t>
            </a:r>
          </a:p>
          <a:p>
            <a:endParaRPr lang="en-US" sz="1400" dirty="0"/>
          </a:p>
          <a:p>
            <a:r>
              <a:rPr lang="en-US" dirty="0" smtClean="0"/>
              <a:t>Options: Next Month, Months, Month/Day, and Annual</a:t>
            </a:r>
          </a:p>
          <a:p>
            <a:endParaRPr lang="en-US" dirty="0"/>
          </a:p>
        </p:txBody>
      </p:sp>
      <p:pic>
        <p:nvPicPr>
          <p:cNvPr id="4" name="Picture 3"/>
          <p:cNvPicPr>
            <a:picLocks noChangeAspect="1"/>
          </p:cNvPicPr>
          <p:nvPr/>
        </p:nvPicPr>
        <p:blipFill>
          <a:blip r:embed="rId3"/>
          <a:stretch>
            <a:fillRect/>
          </a:stretch>
        </p:blipFill>
        <p:spPr>
          <a:xfrm>
            <a:off x="7246960" y="1511267"/>
            <a:ext cx="4905882" cy="4497868"/>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007951861"/>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Edit email for historical documents</a:t>
            </a:r>
          </a:p>
        </p:txBody>
      </p:sp>
      <p:sp>
        <p:nvSpPr>
          <p:cNvPr id="3" name="Text Placeholder 2"/>
          <p:cNvSpPr>
            <a:spLocks noGrp="1"/>
          </p:cNvSpPr>
          <p:nvPr>
            <p:ph type="body" sz="quarter" idx="10"/>
          </p:nvPr>
        </p:nvSpPr>
        <p:spPr>
          <a:xfrm>
            <a:off x="308585" y="1673352"/>
            <a:ext cx="5484843" cy="4942892"/>
          </a:xfrm>
        </p:spPr>
        <p:txBody>
          <a:bodyPr/>
          <a:lstStyle/>
          <a:p>
            <a:r>
              <a:rPr lang="en-US" dirty="0" smtClean="0"/>
              <a:t>Email </a:t>
            </a:r>
            <a:r>
              <a:rPr lang="en-US" dirty="0"/>
              <a:t>historical Payables remittances</a:t>
            </a:r>
          </a:p>
          <a:p>
            <a:endParaRPr lang="en-US" dirty="0" smtClean="0"/>
          </a:p>
          <a:p>
            <a:r>
              <a:rPr lang="en-US" dirty="0" smtClean="0"/>
              <a:t>Edit email for historical </a:t>
            </a:r>
            <a:r>
              <a:rPr lang="en-US" dirty="0"/>
              <a:t>remittances</a:t>
            </a:r>
          </a:p>
          <a:p>
            <a:endParaRPr lang="en-US" dirty="0" smtClean="0"/>
          </a:p>
          <a:p>
            <a:r>
              <a:rPr lang="en-US" dirty="0" smtClean="0"/>
              <a:t>Edit email for </a:t>
            </a:r>
            <a:r>
              <a:rPr lang="en-US" dirty="0"/>
              <a:t>historical Receivables Statements</a:t>
            </a:r>
          </a:p>
          <a:p>
            <a:endParaRPr lang="en-US" dirty="0"/>
          </a:p>
        </p:txBody>
      </p:sp>
      <p:pic>
        <p:nvPicPr>
          <p:cNvPr id="4"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367" y="1306705"/>
            <a:ext cx="6481270" cy="502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9041995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56237" y="1278219"/>
            <a:ext cx="5106197" cy="4093916"/>
          </a:xfrm>
          <a:prstGeom prst="rect">
            <a:avLst/>
          </a:prstGeom>
          <a:effectLst>
            <a:reflection blurRad="6350" stA="52000" endA="300" endPos="35000" dir="5400000" sy="-100000" algn="bl" rotWithShape="0"/>
          </a:effectLst>
        </p:spPr>
      </p:pic>
      <p:sp>
        <p:nvSpPr>
          <p:cNvPr id="2" name="Title 1"/>
          <p:cNvSpPr>
            <a:spLocks noGrp="1"/>
          </p:cNvSpPr>
          <p:nvPr>
            <p:ph type="title"/>
          </p:nvPr>
        </p:nvSpPr>
        <p:spPr>
          <a:xfrm>
            <a:off x="882" y="291349"/>
            <a:ext cx="12434711" cy="919914"/>
          </a:xfrm>
          <a:solidFill>
            <a:srgbClr val="0078D7"/>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Take company offline</a:t>
            </a:r>
            <a:endParaRPr lang="en-US" sz="4400"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293239" y="1673352"/>
            <a:ext cx="5485621" cy="3764209"/>
          </a:xfrm>
        </p:spPr>
        <p:txBody>
          <a:bodyPr/>
          <a:lstStyle/>
          <a:p>
            <a:r>
              <a:rPr lang="en-US" dirty="0" smtClean="0">
                <a:solidFill>
                  <a:schemeClr val="tx1"/>
                </a:solidFill>
              </a:rPr>
              <a:t>Limit company access for maintenance</a:t>
            </a:r>
          </a:p>
          <a:p>
            <a:endParaRPr lang="en-US" dirty="0" smtClean="0">
              <a:solidFill>
                <a:schemeClr val="tx1"/>
              </a:solidFill>
            </a:endParaRPr>
          </a:p>
          <a:p>
            <a:r>
              <a:rPr lang="en-US" dirty="0" smtClean="0">
                <a:solidFill>
                  <a:schemeClr val="tx1"/>
                </a:solidFill>
              </a:rPr>
              <a:t>Assign user with access</a:t>
            </a:r>
          </a:p>
          <a:p>
            <a:endParaRPr lang="en-US" dirty="0" smtClean="0">
              <a:solidFill>
                <a:schemeClr val="tx1"/>
              </a:solidFill>
            </a:endParaRPr>
          </a:p>
          <a:p>
            <a:r>
              <a:rPr lang="en-US" dirty="0" smtClean="0">
                <a:solidFill>
                  <a:schemeClr val="tx1"/>
                </a:solidFill>
              </a:rPr>
              <a:t>Message users</a:t>
            </a:r>
          </a:p>
        </p:txBody>
      </p:sp>
      <p:pic>
        <p:nvPicPr>
          <p:cNvPr id="5" name="Picture 4"/>
          <p:cNvPicPr>
            <a:picLocks noChangeAspect="1"/>
          </p:cNvPicPr>
          <p:nvPr/>
        </p:nvPicPr>
        <p:blipFill>
          <a:blip r:embed="rId4"/>
          <a:stretch>
            <a:fillRect/>
          </a:stretch>
        </p:blipFill>
        <p:spPr>
          <a:xfrm>
            <a:off x="7894637" y="2506662"/>
            <a:ext cx="4216313" cy="4419600"/>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51135775"/>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Fixed assets year end close report</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62225" y="1673352"/>
            <a:ext cx="4755704" cy="1668149"/>
          </a:xfrm>
        </p:spPr>
        <p:txBody>
          <a:bodyPr/>
          <a:lstStyle/>
          <a:p>
            <a:r>
              <a:rPr lang="en-US" dirty="0" smtClean="0"/>
              <a:t>View annual summary information on close</a:t>
            </a:r>
            <a:endParaRPr lang="en-US" dirty="0"/>
          </a:p>
          <a:p>
            <a:endParaRPr lang="en-US" dirty="0" smtClean="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108671" y="1704692"/>
            <a:ext cx="6052855" cy="3730413"/>
          </a:xfrm>
          <a:prstGeom prst="rect">
            <a:avLst/>
          </a:prstGeom>
          <a:noFill/>
          <a:ln>
            <a:noFill/>
          </a:ln>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4164756237"/>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 y="296863"/>
            <a:ext cx="12432948" cy="914400"/>
          </a:xfrm>
          <a:solidFill>
            <a:schemeClr val="tx2"/>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Sessions to learn more</a:t>
            </a:r>
          </a:p>
        </p:txBody>
      </p:sp>
      <p:sp>
        <p:nvSpPr>
          <p:cNvPr id="3" name="Text Placeholder 2"/>
          <p:cNvSpPr>
            <a:spLocks noGrp="1"/>
          </p:cNvSpPr>
          <p:nvPr>
            <p:ph type="body" sz="quarter" idx="10"/>
          </p:nvPr>
        </p:nvSpPr>
        <p:spPr>
          <a:xfrm>
            <a:off x="362225" y="1668463"/>
            <a:ext cx="11799612" cy="4770537"/>
          </a:xfrm>
        </p:spPr>
        <p:txBody>
          <a:bodyPr/>
          <a:lstStyle/>
          <a:p>
            <a:r>
              <a:rPr lang="en-US" sz="2000" b="1" dirty="0" smtClean="0">
                <a:latin typeface="+mn-lt"/>
              </a:rPr>
              <a:t>ID15G001 – Ask the experts: Financials for Microsoft Dynamics GP</a:t>
            </a:r>
          </a:p>
          <a:p>
            <a:r>
              <a:rPr lang="en-US" sz="2000" b="1" dirty="0" smtClean="0">
                <a:latin typeface="+mn-lt"/>
              </a:rPr>
              <a:t>When</a:t>
            </a:r>
            <a:r>
              <a:rPr lang="en-US" sz="2000" b="1" dirty="0">
                <a:latin typeface="+mn-lt"/>
              </a:rPr>
              <a:t>:</a:t>
            </a:r>
            <a:r>
              <a:rPr lang="en-US" sz="2000" dirty="0">
                <a:latin typeface="+mn-lt"/>
              </a:rPr>
              <a:t> Monday, March 16 5:00 PM - 6:00 PM </a:t>
            </a:r>
            <a:endParaRPr lang="en-US" sz="2000" dirty="0" smtClean="0">
              <a:latin typeface="+mn-lt"/>
            </a:endParaRPr>
          </a:p>
          <a:p>
            <a:r>
              <a:rPr lang="en-US" sz="2000" b="1" dirty="0">
                <a:latin typeface="+mn-lt"/>
              </a:rPr>
              <a:t>When:</a:t>
            </a:r>
            <a:r>
              <a:rPr lang="en-US" sz="2000" dirty="0">
                <a:latin typeface="+mn-lt"/>
              </a:rPr>
              <a:t> Wednesday, March 18 3:30 PM - 4:30 PM </a:t>
            </a:r>
          </a:p>
          <a:p>
            <a:r>
              <a:rPr lang="en-US" sz="2000" b="1" dirty="0">
                <a:latin typeface="+mn-lt"/>
              </a:rPr>
              <a:t>Type:</a:t>
            </a:r>
            <a:r>
              <a:rPr lang="en-US" sz="2000" dirty="0">
                <a:latin typeface="+mn-lt"/>
              </a:rPr>
              <a:t> Interactive </a:t>
            </a:r>
            <a:r>
              <a:rPr lang="en-US" sz="2000" dirty="0" smtClean="0">
                <a:latin typeface="+mn-lt"/>
              </a:rPr>
              <a:t>Discussion</a:t>
            </a:r>
          </a:p>
          <a:p>
            <a:endParaRPr lang="en-US" sz="2000" dirty="0">
              <a:effectLst/>
            </a:endParaRPr>
          </a:p>
          <a:p>
            <a:r>
              <a:rPr lang="en-US" sz="2000" b="1" dirty="0" smtClean="0">
                <a:latin typeface="+mn-lt"/>
              </a:rPr>
              <a:t>CS15G010 – Microsoft Dynamics GP 2013 through Microsoft Dynamics GP 2015: Financials</a:t>
            </a:r>
          </a:p>
          <a:p>
            <a:r>
              <a:rPr lang="en-US" sz="2000" b="1" dirty="0" smtClean="0">
                <a:latin typeface="+mn-lt"/>
              </a:rPr>
              <a:t>When</a:t>
            </a:r>
            <a:r>
              <a:rPr lang="en-US" sz="2000" b="1" dirty="0">
                <a:latin typeface="+mn-lt"/>
              </a:rPr>
              <a:t>:</a:t>
            </a:r>
            <a:r>
              <a:rPr lang="en-US" sz="2000" dirty="0">
                <a:latin typeface="+mn-lt"/>
              </a:rPr>
              <a:t> Wednesday, March 18 2:00 PM - 3:00 PM </a:t>
            </a:r>
          </a:p>
          <a:p>
            <a:r>
              <a:rPr lang="en-US" sz="2000" b="1" dirty="0">
                <a:latin typeface="+mn-lt"/>
              </a:rPr>
              <a:t>Type:</a:t>
            </a:r>
            <a:r>
              <a:rPr lang="en-US" sz="2000" dirty="0">
                <a:latin typeface="+mn-lt"/>
              </a:rPr>
              <a:t> Concurrent Session</a:t>
            </a:r>
          </a:p>
          <a:p>
            <a:endParaRPr lang="en-US" sz="2000" dirty="0" smtClean="0">
              <a:effectLst/>
            </a:endParaRPr>
          </a:p>
          <a:p>
            <a:r>
              <a:rPr lang="en-US" sz="2000" b="1" dirty="0">
                <a:latin typeface="+mn-lt"/>
              </a:rPr>
              <a:t>Check out the Dynamics GP </a:t>
            </a:r>
            <a:r>
              <a:rPr lang="en-US" sz="2000" b="1" dirty="0" smtClean="0">
                <a:latin typeface="+mn-lt"/>
              </a:rPr>
              <a:t>Financials Expo </a:t>
            </a:r>
            <a:r>
              <a:rPr lang="en-US" sz="2000" b="1" dirty="0">
                <a:latin typeface="+mn-lt"/>
              </a:rPr>
              <a:t>Booth as well!</a:t>
            </a:r>
          </a:p>
          <a:p>
            <a:endParaRPr lang="en-US" sz="2000" dirty="0">
              <a:effectLst/>
            </a:endParaRPr>
          </a:p>
        </p:txBody>
      </p:sp>
    </p:spTree>
    <p:extLst>
      <p:ext uri="{BB962C8B-B14F-4D97-AF65-F5344CB8AC3E}">
        <p14:creationId xmlns:p14="http://schemas.microsoft.com/office/powerpoint/2010/main" val="185927402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07C1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Distribution</a:t>
            </a:r>
            <a:endParaRPr lang="en-US" dirty="0"/>
          </a:p>
        </p:txBody>
      </p:sp>
    </p:spTree>
    <p:extLst>
      <p:ext uri="{BB962C8B-B14F-4D97-AF65-F5344CB8AC3E}">
        <p14:creationId xmlns:p14="http://schemas.microsoft.com/office/powerpoint/2010/main" val="36165258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82" y="296863"/>
            <a:ext cx="12434711" cy="914400"/>
          </a:xfrm>
          <a:prstGeom prst="rect">
            <a:avLst/>
          </a:prstGeom>
          <a:solidFill>
            <a:srgbClr val="107C10"/>
          </a:solidFill>
        </p:spPr>
        <p:txBody>
          <a:bodyPr vert="horz" wrap="square" lIns="438912" tIns="109728" rIns="111901" bIns="0" rtlCol="0" anchor="t" anchorCtr="0">
            <a:noAutofit/>
          </a:bodyPr>
          <a:lstStyle>
            <a:lvl1pPr defTabSz="914278">
              <a:lnSpc>
                <a:spcPct val="90000"/>
              </a:lnSpc>
              <a:spcBef>
                <a:spcPct val="0"/>
              </a:spcBef>
              <a:buNone/>
              <a:defRPr lang="en-US" sz="5201" b="0" cap="none" spc="-100" baseline="0" dirty="0" smtClean="0">
                <a:ln w="3175">
                  <a:noFill/>
                </a:ln>
                <a:gradFill>
                  <a:gsLst>
                    <a:gs pos="0">
                      <a:schemeClr val="bg1"/>
                    </a:gs>
                    <a:gs pos="74000">
                      <a:schemeClr val="bg1"/>
                    </a:gs>
                  </a:gsLst>
                  <a:lin ang="5400000" scaled="1"/>
                </a:gradFill>
                <a:effectLst/>
                <a:latin typeface="Segoe UI Light" panose="020B0502040204020203" pitchFamily="34" charset="0"/>
                <a:cs typeface="Segoe UI Light" panose="020B0502040204020203" pitchFamily="34" charset="0"/>
              </a:defRPr>
            </a:lvl1pPr>
          </a:lstStyle>
          <a:p>
            <a:r>
              <a:rPr>
                <a:gradFill>
                  <a:gsLst>
                    <a:gs pos="0">
                      <a:srgbClr val="FFFFFF"/>
                    </a:gs>
                    <a:gs pos="74000">
                      <a:srgbClr val="FFFFFF"/>
                    </a:gs>
                  </a:gsLst>
                  <a:lin ang="5400000" scaled="1"/>
                </a:gradFill>
              </a:rPr>
              <a:t>Distribution									</a:t>
            </a:r>
          </a:p>
        </p:txBody>
      </p:sp>
      <p:sp>
        <p:nvSpPr>
          <p:cNvPr id="4" name="Text Placeholder 3"/>
          <p:cNvSpPr>
            <a:spLocks noGrp="1"/>
          </p:cNvSpPr>
          <p:nvPr>
            <p:ph type="body" sz="quarter" idx="10"/>
          </p:nvPr>
        </p:nvSpPr>
        <p:spPr>
          <a:xfrm>
            <a:off x="313323" y="1391891"/>
            <a:ext cx="11866150" cy="5251547"/>
          </a:xfrm>
        </p:spPr>
        <p:txBody>
          <a:bodyPr>
            <a:noAutofit/>
          </a:bodyPr>
          <a:lstStyle/>
          <a:p>
            <a:pPr>
              <a:lnSpc>
                <a:spcPct val="100000"/>
              </a:lnSpc>
              <a:spcBef>
                <a:spcPts val="612"/>
              </a:spcBef>
              <a:buClr>
                <a:prstClr val="black"/>
              </a:buClr>
            </a:pPr>
            <a:r>
              <a:rPr lang="en-US" sz="2856" b="1"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Microsoft Dynamics GP </a:t>
            </a:r>
            <a:r>
              <a:rPr lang="en-US" sz="2856" b="1"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
            </a:r>
            <a:br>
              <a:rPr lang="en-US" sz="2856" b="1"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br>
            <a:r>
              <a:rPr lang="en-US" sz="2856" b="1"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2013 R2</a:t>
            </a:r>
            <a:endParaRPr lang="en-US" sz="2856" b="1"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Suggested Item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enhancements </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Assign Item to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multiple </a:t>
            </a: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s</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ites </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Purchase Requisitions</a:t>
            </a: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Purchase Requisition Workflow</a:t>
            </a: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Purchase Order Workflow</a:t>
            </a: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Prepayment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additions </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Encumbrance SSRS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reports </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Project Time</a:t>
            </a:r>
          </a:p>
          <a:p>
            <a:pPr>
              <a:lnSpc>
                <a:spcPct val="100000"/>
              </a:lnSpc>
              <a:spcBef>
                <a:spcPts val="612"/>
              </a:spcBef>
              <a:buClr>
                <a:prstClr val="black"/>
              </a:buClr>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Project Time Workflow</a:t>
            </a:r>
          </a:p>
          <a:p>
            <a:pPr>
              <a:lnSpc>
                <a:spcPct val="150000"/>
              </a:lnSpc>
              <a:spcBef>
                <a:spcPts val="612"/>
              </a:spcBef>
              <a:buClr>
                <a:prstClr val="black"/>
              </a:buClr>
            </a:pPr>
            <a:endParaRPr lang="en-US" sz="3060" dirty="0">
              <a:gradFill>
                <a:gsLst>
                  <a:gs pos="0">
                    <a:schemeClr val="tx1"/>
                  </a:gs>
                  <a:gs pos="47000">
                    <a:schemeClr val="tx1"/>
                  </a:gs>
                </a:gsLst>
                <a:lin ang="5400000" scaled="0"/>
              </a:gradFill>
              <a:latin typeface="Segoe UI Light" panose="020B0502040204020203" pitchFamily="34" charset="0"/>
              <a:cs typeface="Segoe UI Light" panose="020B0502040204020203" pitchFamily="34" charset="0"/>
            </a:endParaRPr>
          </a:p>
          <a:p>
            <a:pPr>
              <a:lnSpc>
                <a:spcPct val="150000"/>
              </a:lnSpc>
              <a:spcBef>
                <a:spcPts val="612"/>
              </a:spcBef>
            </a:pPr>
            <a:endParaRPr lang="en-US" dirty="0">
              <a:gradFill>
                <a:gsLst>
                  <a:gs pos="0">
                    <a:schemeClr val="tx1"/>
                  </a:gs>
                  <a:gs pos="47000">
                    <a:schemeClr val="tx1"/>
                  </a:gs>
                </a:gsLst>
                <a:lin ang="5400000" scaled="0"/>
              </a:gradFill>
            </a:endParaRPr>
          </a:p>
        </p:txBody>
      </p:sp>
      <p:sp>
        <p:nvSpPr>
          <p:cNvPr id="9" name="Content Placeholder 2"/>
          <p:cNvSpPr txBox="1">
            <a:spLocks/>
          </p:cNvSpPr>
          <p:nvPr/>
        </p:nvSpPr>
        <p:spPr>
          <a:xfrm>
            <a:off x="6016788" y="1445411"/>
            <a:ext cx="6211343" cy="4512278"/>
          </a:xfrm>
          <a:prstGeom prst="rect">
            <a:avLst/>
          </a:prstGeom>
        </p:spPr>
        <p:txBody>
          <a:bodyPr vert="horz" lIns="93260" tIns="46630" rIns="93260" bIns="466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40" dirty="0">
              <a:solidFill>
                <a:srgbClr val="505050"/>
              </a:solidFill>
            </a:endParaRPr>
          </a:p>
        </p:txBody>
      </p:sp>
      <p:sp>
        <p:nvSpPr>
          <p:cNvPr id="5" name="Text Placeholder 3"/>
          <p:cNvSpPr>
            <a:spLocks noGrp="1"/>
          </p:cNvSpPr>
          <p:nvPr>
            <p:ph type="body" sz="quarter" idx="10"/>
          </p:nvPr>
        </p:nvSpPr>
        <p:spPr>
          <a:xfrm>
            <a:off x="5045357" y="1391891"/>
            <a:ext cx="6000694" cy="5251547"/>
          </a:xfrm>
        </p:spPr>
        <p:txBody>
          <a:bodyPr>
            <a:noAutofit/>
          </a:bodyPr>
          <a:lstStyle/>
          <a:p>
            <a:pPr>
              <a:lnSpc>
                <a:spcPct val="100000"/>
              </a:lnSpc>
              <a:spcBef>
                <a:spcPts val="612"/>
              </a:spcBef>
            </a:pPr>
            <a:r>
              <a:rPr lang="en-US" sz="2856" b="1"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Microsoft Dynamics GP </a:t>
            </a:r>
            <a:r>
              <a:rPr lang="en-US" sz="2856" b="1"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2015</a:t>
            </a:r>
            <a:endParaRPr lang="en-US" sz="2856" b="1"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Edit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email </a:t>
            </a: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for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historical </a:t>
            </a: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documents – Sales and Purchasing </a:t>
            </a:r>
          </a:p>
          <a:p>
            <a:pPr>
              <a:lnSpc>
                <a:spcPct val="100000"/>
              </a:lnSpc>
              <a:spcBef>
                <a:spcPts val="612"/>
              </a:spcBef>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Payables warn when open Purchase Order</a:t>
            </a:r>
          </a:p>
          <a:p>
            <a:pPr>
              <a:lnSpc>
                <a:spcPct val="100000"/>
              </a:lnSpc>
              <a:spcBef>
                <a:spcPts val="612"/>
              </a:spcBef>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Payment Terms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enhancements</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a:p>
            <a:pPr>
              <a:lnSpc>
                <a:spcPct val="100000"/>
              </a:lnSpc>
              <a:spcBef>
                <a:spcPts val="612"/>
              </a:spcBef>
            </a:pP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Invoicing on </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web </a:t>
            </a:r>
            <a:r>
              <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rPr>
              <a:t>c</a:t>
            </a:r>
            <a:r>
              <a:rPr lang="en-US" sz="2040" dirty="0" smtClean="0">
                <a:gradFill>
                  <a:gsLst>
                    <a:gs pos="0">
                      <a:schemeClr val="tx1"/>
                    </a:gs>
                    <a:gs pos="47000">
                      <a:schemeClr val="tx1"/>
                    </a:gs>
                  </a:gsLst>
                  <a:lin ang="5400000" scaled="0"/>
                </a:gradFill>
                <a:latin typeface="Segoe UI" panose="020B0502040204020203" pitchFamily="34" charset="0"/>
                <a:cs typeface="Segoe UI" panose="020B0502040204020203" pitchFamily="34" charset="0"/>
              </a:rPr>
              <a:t>lient</a:t>
            </a:r>
            <a:endParaRPr lang="en-US" sz="2040" dirty="0">
              <a:gradFill>
                <a:gsLst>
                  <a:gs pos="0">
                    <a:schemeClr val="tx1"/>
                  </a:gs>
                  <a:gs pos="47000">
                    <a:schemeClr val="tx1"/>
                  </a:gs>
                </a:gsLst>
                <a:lin ang="5400000" scaled="0"/>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056966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 y="296863"/>
            <a:ext cx="12432948" cy="914399"/>
          </a:xfrm>
          <a:solidFill>
            <a:srgbClr val="107C10"/>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Suggested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item enhancements</a:t>
            </a:r>
          </a:p>
        </p:txBody>
      </p:sp>
      <p:sp>
        <p:nvSpPr>
          <p:cNvPr id="3" name="Text Placeholder 2"/>
          <p:cNvSpPr>
            <a:spLocks noGrp="1"/>
          </p:cNvSpPr>
          <p:nvPr>
            <p:ph type="body" sz="quarter" idx="10"/>
          </p:nvPr>
        </p:nvSpPr>
        <p:spPr>
          <a:xfrm>
            <a:off x="320388" y="1673352"/>
            <a:ext cx="5484843" cy="4310878"/>
          </a:xfrm>
        </p:spPr>
        <p:txBody>
          <a:bodyPr/>
          <a:lstStyle/>
          <a:p>
            <a:r>
              <a:rPr lang="en-US" dirty="0"/>
              <a:t>Sales script for each item</a:t>
            </a:r>
          </a:p>
          <a:p>
            <a:endParaRPr lang="en-US" dirty="0" smtClean="0"/>
          </a:p>
          <a:p>
            <a:r>
              <a:rPr lang="en-US" dirty="0" smtClean="0"/>
              <a:t>Analyze option to </a:t>
            </a:r>
            <a:r>
              <a:rPr lang="en-US" dirty="0"/>
              <a:t>suggest quantities</a:t>
            </a:r>
          </a:p>
          <a:p>
            <a:endParaRPr lang="en-US" dirty="0" smtClean="0"/>
          </a:p>
          <a:p>
            <a:r>
              <a:rPr lang="en-US" dirty="0" smtClean="0"/>
              <a:t>New </a:t>
            </a:r>
            <a:r>
              <a:rPr lang="en-US" dirty="0"/>
              <a:t>fields: Price, Qty Available,	Site ID</a:t>
            </a:r>
          </a:p>
        </p:txBody>
      </p:sp>
      <p:pic>
        <p:nvPicPr>
          <p:cNvPr id="1109"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704" y="1673352"/>
            <a:ext cx="5381134" cy="3539677"/>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78608376"/>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1905"/>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Assign Item to multiple sites</a:t>
            </a:r>
          </a:p>
        </p:txBody>
      </p:sp>
      <p:sp>
        <p:nvSpPr>
          <p:cNvPr id="3" name="Text Placeholder 2"/>
          <p:cNvSpPr>
            <a:spLocks noGrp="1"/>
          </p:cNvSpPr>
          <p:nvPr>
            <p:ph type="body" sz="quarter" idx="10"/>
          </p:nvPr>
        </p:nvSpPr>
        <p:spPr>
          <a:xfrm>
            <a:off x="310961" y="1673352"/>
            <a:ext cx="5454027" cy="2708434"/>
          </a:xfrm>
        </p:spPr>
        <p:txBody>
          <a:bodyPr/>
          <a:lstStyle/>
          <a:p>
            <a:r>
              <a:rPr lang="en-US" dirty="0" smtClean="0"/>
              <a:t>Assign an Item to </a:t>
            </a:r>
            <a:br>
              <a:rPr lang="en-US" dirty="0" smtClean="0"/>
            </a:br>
            <a:r>
              <a:rPr lang="en-US" dirty="0" smtClean="0"/>
              <a:t>multiple sites</a:t>
            </a:r>
          </a:p>
          <a:p>
            <a:endParaRPr lang="en-US" dirty="0" smtClean="0"/>
          </a:p>
          <a:p>
            <a:r>
              <a:rPr lang="en-US" dirty="0" smtClean="0"/>
              <a:t>Available from </a:t>
            </a:r>
            <a:br>
              <a:rPr lang="en-US" dirty="0" smtClean="0"/>
            </a:br>
            <a:r>
              <a:rPr lang="en-US" dirty="0" smtClean="0"/>
              <a:t>Site Maintenance</a:t>
            </a:r>
            <a:endParaRPr lang="en-US" dirty="0"/>
          </a:p>
        </p:txBody>
      </p:sp>
      <p:sp>
        <p:nvSpPr>
          <p:cNvPr id="4" name="Rectangle 2"/>
          <p:cNvSpPr>
            <a:spLocks noChangeArrowheads="1"/>
          </p:cNvSpPr>
          <p:nvPr/>
        </p:nvSpPr>
        <p:spPr bwMode="auto">
          <a:xfrm>
            <a:off x="7238266" y="1017641"/>
            <a:ext cx="188382" cy="38225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3247" tIns="46623" rIns="93247" bIns="46623" numCol="1" anchor="ctr" anchorCtr="0" compatLnSpc="1">
            <a:prstTxWarp prst="textNoShape">
              <a:avLst/>
            </a:prstTxWarp>
            <a:spAutoFit/>
          </a:bodyPr>
          <a:lstStyle/>
          <a:p>
            <a:endParaRPr lang="en-US" sz="1836" dirty="0">
              <a:solidFill>
                <a:srgbClr val="505050"/>
              </a:solidFill>
            </a:endParaRPr>
          </a:p>
        </p:txBody>
      </p:sp>
      <p:pic>
        <p:nvPicPr>
          <p:cNvPr id="6" name="Picture 5"/>
          <p:cNvPicPr>
            <a:picLocks noChangeAspect="1"/>
          </p:cNvPicPr>
          <p:nvPr/>
        </p:nvPicPr>
        <p:blipFill>
          <a:blip r:embed="rId3"/>
          <a:stretch>
            <a:fillRect/>
          </a:stretch>
        </p:blipFill>
        <p:spPr>
          <a:xfrm>
            <a:off x="6110490" y="1399895"/>
            <a:ext cx="6051348" cy="4594363"/>
          </a:xfrm>
          <a:prstGeom prst="rect">
            <a:avLst/>
          </a:prstGeom>
          <a:effectLst>
            <a:reflection blurRad="6350" stA="52000" endA="300" endPos="35000" dir="5400000" sy="-100000" algn="bl" rotWithShape="0"/>
          </a:effectLst>
        </p:spPr>
      </p:pic>
      <p:sp>
        <p:nvSpPr>
          <p:cNvPr id="7"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62473981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Purchase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requisitions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a:t>
            </a:r>
          </a:p>
        </p:txBody>
      </p:sp>
      <p:sp>
        <p:nvSpPr>
          <p:cNvPr id="3" name="Text Placeholder 2"/>
          <p:cNvSpPr>
            <a:spLocks noGrp="1"/>
          </p:cNvSpPr>
          <p:nvPr>
            <p:ph type="body" sz="quarter" idx="10"/>
          </p:nvPr>
        </p:nvSpPr>
        <p:spPr>
          <a:xfrm>
            <a:off x="329938" y="1673352"/>
            <a:ext cx="4626269" cy="4272929"/>
          </a:xfrm>
        </p:spPr>
        <p:txBody>
          <a:bodyPr/>
          <a:lstStyle/>
          <a:p>
            <a:r>
              <a:rPr lang="en-US" dirty="0"/>
              <a:t>Order items and goods</a:t>
            </a:r>
          </a:p>
          <a:p>
            <a:endParaRPr lang="en-US" dirty="0"/>
          </a:p>
          <a:p>
            <a:r>
              <a:rPr lang="en-US" dirty="0"/>
              <a:t>Combine requisitions to a single PO</a:t>
            </a:r>
          </a:p>
          <a:p>
            <a:endParaRPr lang="en-US" dirty="0"/>
          </a:p>
          <a:p>
            <a:r>
              <a:rPr lang="en-US" dirty="0"/>
              <a:t>Requisition workflow</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5527623" y="1363662"/>
            <a:ext cx="6634214" cy="4751988"/>
          </a:xfrm>
          <a:prstGeom prst="rect">
            <a:avLst/>
          </a:prstGeom>
          <a:effectLst>
            <a:reflection blurRad="6350" stA="52000" endA="300" endPos="35000" dir="5400000" sy="-100000" algn="bl" rotWithShape="0"/>
          </a:effectLst>
        </p:spPr>
      </p:pic>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9482210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301139"/>
            <a:ext cx="12432948" cy="910124"/>
          </a:xfrm>
          <a:solidFill>
            <a:srgbClr val="107C10"/>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Prepayment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additions</a:t>
            </a:r>
          </a:p>
        </p:txBody>
      </p:sp>
      <p:sp>
        <p:nvSpPr>
          <p:cNvPr id="3" name="Text Placeholder 2"/>
          <p:cNvSpPr>
            <a:spLocks noGrp="1"/>
          </p:cNvSpPr>
          <p:nvPr>
            <p:ph type="body" sz="quarter" idx="10"/>
          </p:nvPr>
        </p:nvSpPr>
        <p:spPr>
          <a:xfrm>
            <a:off x="320388" y="1673352"/>
            <a:ext cx="5484843" cy="4522500"/>
          </a:xfrm>
        </p:spPr>
        <p:txBody>
          <a:bodyPr/>
          <a:lstStyle/>
          <a:p>
            <a:pPr marL="186484" indent="-652692"/>
            <a:r>
              <a:rPr lang="en-US" dirty="0" smtClean="0"/>
              <a:t>Integrate with Analytical Accounting, Multi Dimensional Analysis, Cash Flow Management, and Project Accounting</a:t>
            </a:r>
            <a:endParaRPr lang="en-US" dirty="0"/>
          </a:p>
          <a:p>
            <a:endParaRPr lang="en-US" dirty="0" smtClean="0"/>
          </a:p>
          <a:p>
            <a:r>
              <a:rPr lang="en-US" dirty="0" smtClean="0"/>
              <a:t>Show PO Number in Check Inquiry</a:t>
            </a:r>
          </a:p>
        </p:txBody>
      </p:sp>
      <p:pic>
        <p:nvPicPr>
          <p:cNvPr id="4" name="Picture 3"/>
          <p:cNvPicPr>
            <a:picLocks noChangeAspect="1"/>
          </p:cNvPicPr>
          <p:nvPr/>
        </p:nvPicPr>
        <p:blipFill>
          <a:blip r:embed="rId3"/>
          <a:stretch>
            <a:fillRect/>
          </a:stretch>
        </p:blipFill>
        <p:spPr>
          <a:xfrm>
            <a:off x="6292661" y="1166501"/>
            <a:ext cx="5559050" cy="4367174"/>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52596264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 y="301139"/>
            <a:ext cx="12432948" cy="910124"/>
          </a:xfrm>
          <a:solidFill>
            <a:srgbClr val="107C10"/>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Encumbrance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SSRS reports</a:t>
            </a:r>
          </a:p>
        </p:txBody>
      </p:sp>
      <p:sp>
        <p:nvSpPr>
          <p:cNvPr id="3" name="Text Placeholder 2"/>
          <p:cNvSpPr>
            <a:spLocks noGrp="1"/>
          </p:cNvSpPr>
          <p:nvPr>
            <p:ph type="body" sz="quarter" idx="10"/>
          </p:nvPr>
        </p:nvSpPr>
        <p:spPr>
          <a:xfrm>
            <a:off x="306678" y="1673352"/>
            <a:ext cx="5484843" cy="3902607"/>
          </a:xfrm>
        </p:spPr>
        <p:txBody>
          <a:bodyPr/>
          <a:lstStyle/>
          <a:p>
            <a:r>
              <a:rPr lang="en-US" dirty="0" smtClean="0"/>
              <a:t>SSRS reports that display </a:t>
            </a:r>
            <a:r>
              <a:rPr lang="en-US" dirty="0"/>
              <a:t>E</a:t>
            </a:r>
            <a:r>
              <a:rPr lang="en-US" dirty="0" smtClean="0"/>
              <a:t>ncumbrance data</a:t>
            </a:r>
          </a:p>
          <a:p>
            <a:endParaRPr lang="en-US" dirty="0" smtClean="0"/>
          </a:p>
          <a:p>
            <a:r>
              <a:rPr lang="en-US" dirty="0" smtClean="0"/>
              <a:t>Summary and Detail reports</a:t>
            </a:r>
          </a:p>
          <a:p>
            <a:endParaRPr lang="en-US" dirty="0" smtClean="0"/>
          </a:p>
          <a:p>
            <a:r>
              <a:rPr lang="en-US" dirty="0" smtClean="0"/>
              <a:t>Enable Print SSRS reports from Encumbrance forms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093" y="1366335"/>
            <a:ext cx="6064207" cy="3832504"/>
          </a:xfrm>
          <a:prstGeom prst="rect">
            <a:avLst/>
          </a:prstGeom>
          <a:noFill/>
          <a:ln w="9525">
            <a:solidFill>
              <a:schemeClr val="bg1">
                <a:lumMod val="85000"/>
              </a:schemeClr>
            </a:solidFill>
            <a:miter lim="800000"/>
            <a:headEnd/>
            <a:tailEnd/>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54594084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107C10"/>
          </a:solidFill>
        </p:spPr>
        <p:txBody>
          <a:bodyPr vert="horz" wrap="square" lIns="438912" tIns="109728" rIns="111901" bIns="0" rtlCol="0" anchor="t" anchorCtr="0">
            <a:noAutofit/>
          </a:bodyPr>
          <a:lstStyle/>
          <a:p>
            <a:pPr defTabSz="914278">
              <a:tabLst>
                <a:tab pos="1998663" algn="l"/>
              </a:tabLst>
            </a:pP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Project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timesheet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					</a:t>
            </a:r>
          </a:p>
        </p:txBody>
      </p:sp>
      <p:sp>
        <p:nvSpPr>
          <p:cNvPr id="6" name="Text Placeholder 5"/>
          <p:cNvSpPr>
            <a:spLocks noGrp="1"/>
          </p:cNvSpPr>
          <p:nvPr>
            <p:ph type="body" sz="quarter" idx="10"/>
          </p:nvPr>
        </p:nvSpPr>
        <p:spPr>
          <a:xfrm>
            <a:off x="311084" y="1673352"/>
            <a:ext cx="5290625" cy="3748719"/>
          </a:xfrm>
        </p:spPr>
        <p:txBody>
          <a:bodyPr/>
          <a:lstStyle/>
          <a:p>
            <a:r>
              <a:rPr lang="en-US" dirty="0">
                <a:solidFill>
                  <a:srgbClr val="505050"/>
                </a:solidFill>
                <a:cs typeface="Segoe UI" panose="020B0502040204020203" pitchFamily="34" charset="0"/>
              </a:rPr>
              <a:t>Employee </a:t>
            </a:r>
            <a:r>
              <a:rPr lang="en-US" dirty="0" smtClean="0">
                <a:solidFill>
                  <a:srgbClr val="505050"/>
                </a:solidFill>
                <a:cs typeface="Segoe UI" panose="020B0502040204020203" pitchFamily="34" charset="0"/>
              </a:rPr>
              <a:t>self-service </a:t>
            </a:r>
            <a:r>
              <a:rPr lang="en-US" dirty="0">
                <a:solidFill>
                  <a:srgbClr val="505050"/>
                </a:solidFill>
                <a:cs typeface="Segoe UI" panose="020B0502040204020203" pitchFamily="34" charset="0"/>
              </a:rPr>
              <a:t>u</a:t>
            </a:r>
            <a:r>
              <a:rPr lang="en-US" dirty="0" smtClean="0">
                <a:solidFill>
                  <a:srgbClr val="505050"/>
                </a:solidFill>
                <a:cs typeface="Segoe UI" panose="020B0502040204020203" pitchFamily="34" charset="0"/>
              </a:rPr>
              <a:t>ser </a:t>
            </a:r>
            <a:r>
              <a:rPr lang="en-US" dirty="0">
                <a:solidFill>
                  <a:srgbClr val="505050"/>
                </a:solidFill>
                <a:cs typeface="Segoe UI" panose="020B0502040204020203" pitchFamily="34" charset="0"/>
              </a:rPr>
              <a:t>can enter timesheets for projects he has worked </a:t>
            </a:r>
            <a:r>
              <a:rPr lang="en-US" dirty="0" smtClean="0">
                <a:solidFill>
                  <a:srgbClr val="505050"/>
                </a:solidFill>
                <a:cs typeface="Segoe UI" panose="020B0502040204020203" pitchFamily="34" charset="0"/>
              </a:rPr>
              <a:t>on</a:t>
            </a:r>
            <a:endParaRPr lang="en-US" dirty="0">
              <a:solidFill>
                <a:srgbClr val="505050"/>
              </a:solidFill>
              <a:cs typeface="Segoe UI" panose="020B0502040204020203" pitchFamily="34" charset="0"/>
            </a:endParaRPr>
          </a:p>
          <a:p>
            <a:endParaRPr lang="en-US" dirty="0">
              <a:solidFill>
                <a:srgbClr val="505050"/>
              </a:solidFill>
              <a:cs typeface="Segoe UI" panose="020B0502040204020203" pitchFamily="34" charset="0"/>
            </a:endParaRPr>
          </a:p>
          <a:p>
            <a:r>
              <a:rPr lang="en-US" dirty="0" smtClean="0">
                <a:solidFill>
                  <a:srgbClr val="505050"/>
                </a:solidFill>
                <a:cs typeface="Segoe UI" panose="020B0502040204020203" pitchFamily="34" charset="0"/>
              </a:rPr>
              <a:t>Documents </a:t>
            </a:r>
            <a:r>
              <a:rPr lang="en-US" dirty="0">
                <a:solidFill>
                  <a:srgbClr val="505050"/>
                </a:solidFill>
                <a:cs typeface="Segoe UI" panose="020B0502040204020203" pitchFamily="34" charset="0"/>
              </a:rPr>
              <a:t>go through Workflow Approvals</a:t>
            </a:r>
          </a:p>
          <a:p>
            <a:endParaRPr lang="en-US" dirty="0"/>
          </a:p>
        </p:txBody>
      </p:sp>
      <p:sp>
        <p:nvSpPr>
          <p:cNvPr id="4" name="Rectangle 2"/>
          <p:cNvSpPr>
            <a:spLocks noChangeArrowheads="1"/>
          </p:cNvSpPr>
          <p:nvPr/>
        </p:nvSpPr>
        <p:spPr bwMode="auto">
          <a:xfrm>
            <a:off x="7238266" y="1017641"/>
            <a:ext cx="188382" cy="38225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3247" tIns="46623" rIns="93247" bIns="46623" numCol="1" anchor="ctr" anchorCtr="0" compatLnSpc="1">
            <a:prstTxWarp prst="textNoShape">
              <a:avLst/>
            </a:prstTxWarp>
            <a:spAutoFit/>
          </a:bodyPr>
          <a:lstStyle/>
          <a:p>
            <a:endParaRPr lang="en-US" sz="1836" dirty="0">
              <a:solidFill>
                <a:prstClr val="black"/>
              </a:solidFill>
            </a:endParaRPr>
          </a:p>
        </p:txBody>
      </p:sp>
      <p:pic>
        <p:nvPicPr>
          <p:cNvPr id="5" name="Picture 4"/>
          <p:cNvPicPr>
            <a:picLocks noChangeAspect="1"/>
          </p:cNvPicPr>
          <p:nvPr/>
        </p:nvPicPr>
        <p:blipFill>
          <a:blip r:embed="rId3"/>
          <a:stretch>
            <a:fillRect/>
          </a:stretch>
        </p:blipFill>
        <p:spPr>
          <a:xfrm>
            <a:off x="5611137" y="1477632"/>
            <a:ext cx="6188793" cy="4628006"/>
          </a:xfrm>
          <a:prstGeom prst="rect">
            <a:avLst/>
          </a:prstGeom>
          <a:effectLst>
            <a:reflection blurRad="6350" stA="52000" endA="300" endPos="35000" dir="5400000" sy="-100000" algn="bl" rotWithShape="0"/>
          </a:effectLst>
        </p:spPr>
      </p:pic>
      <p:sp>
        <p:nvSpPr>
          <p:cNvPr id="7"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19593625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1139"/>
            <a:ext cx="12434711" cy="910123"/>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Azure backup</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46" name="Rectangle 45"/>
          <p:cNvSpPr/>
          <p:nvPr/>
        </p:nvSpPr>
        <p:spPr>
          <a:xfrm>
            <a:off x="350837" y="1673352"/>
            <a:ext cx="4734434" cy="3539430"/>
          </a:xfrm>
          <a:prstGeom prst="rect">
            <a:avLst/>
          </a:prstGeom>
        </p:spPr>
        <p:txBody>
          <a:bodyPr wrap="square">
            <a:spAutoFit/>
          </a:bodyPr>
          <a:lstStyle/>
          <a:p>
            <a:r>
              <a:rPr lang="en-US" sz="3200" dirty="0">
                <a:solidFill>
                  <a:srgbClr val="505050"/>
                </a:solidFill>
                <a:latin typeface="Segoe UI Light"/>
              </a:rPr>
              <a:t>Disaster recovery</a:t>
            </a:r>
          </a:p>
          <a:p>
            <a:endParaRPr lang="en-US" sz="3200" dirty="0" smtClean="0">
              <a:solidFill>
                <a:srgbClr val="505050"/>
              </a:solidFill>
              <a:latin typeface="Segoe UI Light"/>
            </a:endParaRPr>
          </a:p>
          <a:p>
            <a:r>
              <a:rPr lang="en-US" sz="3200" dirty="0" smtClean="0">
                <a:solidFill>
                  <a:srgbClr val="505050"/>
                </a:solidFill>
                <a:latin typeface="Segoe UI Light"/>
              </a:rPr>
              <a:t>Backup/restore </a:t>
            </a:r>
            <a:r>
              <a:rPr lang="en-US" sz="3200" dirty="0">
                <a:solidFill>
                  <a:srgbClr val="505050"/>
                </a:solidFill>
                <a:latin typeface="Segoe UI Light"/>
              </a:rPr>
              <a:t>directly </a:t>
            </a:r>
            <a:r>
              <a:rPr lang="en-US" sz="3200" dirty="0" smtClean="0">
                <a:solidFill>
                  <a:srgbClr val="505050"/>
                </a:solidFill>
                <a:latin typeface="Segoe UI Light"/>
              </a:rPr>
              <a:t>to/from </a:t>
            </a:r>
            <a:r>
              <a:rPr lang="en-US" sz="3200" dirty="0">
                <a:solidFill>
                  <a:srgbClr val="505050"/>
                </a:solidFill>
                <a:latin typeface="Segoe UI Light"/>
              </a:rPr>
              <a:t>Azure Storage</a:t>
            </a:r>
          </a:p>
          <a:p>
            <a:endParaRPr lang="en-US" sz="3200" dirty="0" smtClean="0">
              <a:solidFill>
                <a:srgbClr val="505050"/>
              </a:solidFill>
              <a:latin typeface="Segoe UI Light"/>
            </a:endParaRPr>
          </a:p>
          <a:p>
            <a:r>
              <a:rPr lang="en-US" sz="3200" dirty="0" smtClean="0">
                <a:solidFill>
                  <a:srgbClr val="505050"/>
                </a:solidFill>
                <a:latin typeface="Segoe UI Light"/>
              </a:rPr>
              <a:t>Option </a:t>
            </a:r>
            <a:r>
              <a:rPr lang="en-US" sz="3200" dirty="0">
                <a:solidFill>
                  <a:srgbClr val="505050"/>
                </a:solidFill>
                <a:latin typeface="Segoe UI Light"/>
              </a:rPr>
              <a:t>in </a:t>
            </a:r>
            <a:r>
              <a:rPr lang="en-US" sz="3200" dirty="0" smtClean="0">
                <a:solidFill>
                  <a:srgbClr val="505050"/>
                </a:solidFill>
                <a:latin typeface="Segoe UI Light"/>
              </a:rPr>
              <a:t>Microsoft Dynamics GP </a:t>
            </a:r>
            <a:r>
              <a:rPr lang="en-US" sz="3200" dirty="0">
                <a:solidFill>
                  <a:srgbClr val="505050"/>
                </a:solidFill>
                <a:latin typeface="Segoe UI Light"/>
              </a:rPr>
              <a:t>window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886" y="1296550"/>
            <a:ext cx="4231874" cy="4841007"/>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77065642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Payment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terms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enhancements</a:t>
            </a:r>
          </a:p>
        </p:txBody>
      </p:sp>
      <p:sp>
        <p:nvSpPr>
          <p:cNvPr id="3" name="Text Placeholder 2"/>
          <p:cNvSpPr>
            <a:spLocks noGrp="1"/>
          </p:cNvSpPr>
          <p:nvPr>
            <p:ph type="body" sz="quarter" idx="10"/>
          </p:nvPr>
        </p:nvSpPr>
        <p:spPr>
          <a:xfrm>
            <a:off x="276327" y="2300664"/>
            <a:ext cx="5484843" cy="1248160"/>
          </a:xfrm>
        </p:spPr>
        <p:txBody>
          <a:bodyPr/>
          <a:lstStyle/>
          <a:p>
            <a:endParaRPr lang="en-US" dirty="0" smtClean="0"/>
          </a:p>
          <a:p>
            <a:endParaRPr lang="en-US" dirty="0"/>
          </a:p>
        </p:txBody>
      </p:sp>
      <p:sp>
        <p:nvSpPr>
          <p:cNvPr id="4" name="Text Placeholder 2"/>
          <p:cNvSpPr>
            <a:spLocks noGrp="1"/>
          </p:cNvSpPr>
          <p:nvPr>
            <p:ph type="body" sz="quarter" idx="11"/>
          </p:nvPr>
        </p:nvSpPr>
        <p:spPr>
          <a:xfrm>
            <a:off x="311085" y="1673352"/>
            <a:ext cx="6935874" cy="6001643"/>
          </a:xfrm>
        </p:spPr>
        <p:txBody>
          <a:bodyPr/>
          <a:lstStyle/>
          <a:p>
            <a:r>
              <a:rPr lang="en-US" dirty="0" smtClean="0"/>
              <a:t>Due Date Option using </a:t>
            </a:r>
            <a:br>
              <a:rPr lang="en-US" dirty="0" smtClean="0"/>
            </a:br>
            <a:r>
              <a:rPr lang="en-US" dirty="0" smtClean="0"/>
              <a:t>Transaction Date</a:t>
            </a:r>
          </a:p>
          <a:p>
            <a:endParaRPr lang="en-US" sz="1200" dirty="0" smtClean="0"/>
          </a:p>
          <a:p>
            <a:r>
              <a:rPr lang="en-US" dirty="0" smtClean="0"/>
              <a:t>Add Days to Due Date</a:t>
            </a:r>
          </a:p>
          <a:p>
            <a:endParaRPr lang="en-US" sz="1200" dirty="0"/>
          </a:p>
          <a:p>
            <a:r>
              <a:rPr lang="en-US" dirty="0" smtClean="0"/>
              <a:t>Additional Due Options</a:t>
            </a:r>
          </a:p>
          <a:p>
            <a:endParaRPr lang="en-US" sz="1200" dirty="0"/>
          </a:p>
          <a:p>
            <a:r>
              <a:rPr lang="en-US" dirty="0" smtClean="0"/>
              <a:t>Additional Discount Options</a:t>
            </a:r>
          </a:p>
          <a:p>
            <a:endParaRPr lang="en-US" sz="1200" dirty="0"/>
          </a:p>
          <a:p>
            <a:r>
              <a:rPr lang="en-US" dirty="0" smtClean="0"/>
              <a:t>Options: Next Month, Months, Month/Day, and Annual</a:t>
            </a:r>
          </a:p>
          <a:p>
            <a:endParaRPr lang="en-US" dirty="0"/>
          </a:p>
        </p:txBody>
      </p:sp>
      <p:pic>
        <p:nvPicPr>
          <p:cNvPr id="5" name="Picture 4"/>
          <p:cNvPicPr>
            <a:picLocks noChangeAspect="1"/>
          </p:cNvPicPr>
          <p:nvPr/>
        </p:nvPicPr>
        <p:blipFill>
          <a:blip r:embed="rId3"/>
          <a:stretch>
            <a:fillRect/>
          </a:stretch>
        </p:blipFill>
        <p:spPr>
          <a:xfrm>
            <a:off x="7246960" y="1270271"/>
            <a:ext cx="4905882" cy="4497868"/>
          </a:xfrm>
          <a:prstGeom prst="rect">
            <a:avLst/>
          </a:prstGeom>
          <a:effectLst>
            <a:reflection blurRad="6350" stA="52000" endA="300" endPos="35000" dir="5400000" sy="-100000" algn="bl" rotWithShape="0"/>
          </a:effectLst>
        </p:spPr>
      </p:pic>
      <p:sp>
        <p:nvSpPr>
          <p:cNvPr id="6"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3285451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Edit email for historical documents</a:t>
            </a:r>
          </a:p>
        </p:txBody>
      </p:sp>
      <p:sp>
        <p:nvSpPr>
          <p:cNvPr id="3" name="Text Placeholder 2"/>
          <p:cNvSpPr>
            <a:spLocks noGrp="1"/>
          </p:cNvSpPr>
          <p:nvPr>
            <p:ph type="body" sz="quarter" idx="10"/>
          </p:nvPr>
        </p:nvSpPr>
        <p:spPr>
          <a:xfrm>
            <a:off x="316413" y="1673352"/>
            <a:ext cx="4804789" cy="4518160"/>
          </a:xfrm>
        </p:spPr>
        <p:txBody>
          <a:bodyPr/>
          <a:lstStyle/>
          <a:p>
            <a:pPr>
              <a:spcAft>
                <a:spcPts val="1200"/>
              </a:spcAft>
            </a:pPr>
            <a:r>
              <a:rPr lang="en-US" sz="2800" dirty="0"/>
              <a:t>Edit </a:t>
            </a:r>
            <a:r>
              <a:rPr lang="en-US" sz="2800" dirty="0" smtClean="0"/>
              <a:t>email </a:t>
            </a:r>
            <a:r>
              <a:rPr lang="en-US" sz="2800" dirty="0"/>
              <a:t>for historical </a:t>
            </a:r>
            <a:r>
              <a:rPr lang="en-US" sz="2800" dirty="0" smtClean="0"/>
              <a:t>Sales documents</a:t>
            </a:r>
          </a:p>
          <a:p>
            <a:pPr>
              <a:spcAft>
                <a:spcPts val="1200"/>
              </a:spcAft>
            </a:pPr>
            <a:r>
              <a:rPr lang="en-US" sz="2800" dirty="0"/>
              <a:t>Edit </a:t>
            </a:r>
            <a:r>
              <a:rPr lang="en-US" sz="2800" dirty="0" smtClean="0"/>
              <a:t>email </a:t>
            </a:r>
            <a:r>
              <a:rPr lang="en-US" sz="2800" dirty="0"/>
              <a:t>for historical </a:t>
            </a:r>
            <a:r>
              <a:rPr lang="en-US" sz="2800" dirty="0" smtClean="0"/>
              <a:t>Purchase Orders</a:t>
            </a:r>
          </a:p>
          <a:p>
            <a:pPr>
              <a:spcAft>
                <a:spcPts val="1200"/>
              </a:spcAft>
            </a:pPr>
            <a:r>
              <a:rPr lang="en-US" sz="2800" dirty="0" smtClean="0"/>
              <a:t>Edit email for RM Statements</a:t>
            </a:r>
          </a:p>
          <a:p>
            <a:pPr>
              <a:spcAft>
                <a:spcPts val="1200"/>
              </a:spcAft>
            </a:pPr>
            <a:r>
              <a:rPr lang="en-US" sz="2800" dirty="0" smtClean="0"/>
              <a:t>Email historical Payables Management PM Remittances</a:t>
            </a:r>
          </a:p>
          <a:p>
            <a:pPr>
              <a:spcAft>
                <a:spcPts val="1200"/>
              </a:spcAft>
            </a:pPr>
            <a:r>
              <a:rPr lang="en-US" sz="2800" dirty="0" smtClean="0"/>
              <a:t>Edit email for PM Remittances </a:t>
            </a:r>
            <a:endParaRPr lang="en-US" sz="2800"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367" y="1306705"/>
            <a:ext cx="6481270" cy="502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90582095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107C10"/>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Payables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warning when open PO</a:t>
            </a:r>
          </a:p>
        </p:txBody>
      </p:sp>
      <p:sp>
        <p:nvSpPr>
          <p:cNvPr id="4" name="Rectangle 2"/>
          <p:cNvSpPr>
            <a:spLocks noChangeArrowheads="1"/>
          </p:cNvSpPr>
          <p:nvPr/>
        </p:nvSpPr>
        <p:spPr bwMode="auto">
          <a:xfrm>
            <a:off x="7238266" y="1017641"/>
            <a:ext cx="188382" cy="38225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3247" tIns="46623" rIns="93247" bIns="46623" numCol="1" anchor="ctr" anchorCtr="0" compatLnSpc="1">
            <a:prstTxWarp prst="textNoShape">
              <a:avLst/>
            </a:prstTxWarp>
            <a:spAutoFit/>
          </a:bodyPr>
          <a:lstStyle/>
          <a:p>
            <a:endParaRPr lang="en-US" sz="1836" dirty="0">
              <a:solidFill>
                <a:prstClr val="black"/>
              </a:solidFill>
            </a:endParaRPr>
          </a:p>
        </p:txBody>
      </p:sp>
      <p:sp>
        <p:nvSpPr>
          <p:cNvPr id="5" name="Text Placeholder 2"/>
          <p:cNvSpPr>
            <a:spLocks noGrp="1"/>
          </p:cNvSpPr>
          <p:nvPr>
            <p:ph type="body" sz="quarter" idx="10"/>
          </p:nvPr>
        </p:nvSpPr>
        <p:spPr>
          <a:xfrm>
            <a:off x="313606" y="1673352"/>
            <a:ext cx="5484843" cy="2400657"/>
          </a:xfrm>
        </p:spPr>
        <p:txBody>
          <a:bodyPr/>
          <a:lstStyle/>
          <a:p>
            <a:r>
              <a:rPr lang="en-US" dirty="0" smtClean="0"/>
              <a:t>New warning message </a:t>
            </a:r>
            <a:br>
              <a:rPr lang="en-US" dirty="0" smtClean="0"/>
            </a:br>
            <a:r>
              <a:rPr lang="en-US" dirty="0" smtClean="0"/>
              <a:t>added when entering a payables transaction for a vendor with an outstanding PO or un-invoiced receipt</a:t>
            </a:r>
            <a:endParaRPr lang="en-US" dirty="0"/>
          </a:p>
        </p:txBody>
      </p:sp>
      <p:pic>
        <p:nvPicPr>
          <p:cNvPr id="6" name="Picture 2" descr="image006"/>
          <p:cNvPicPr>
            <a:picLocks noChangeAspect="1" noChangeArrowheads="1"/>
          </p:cNvPicPr>
          <p:nvPr/>
        </p:nvPicPr>
        <p:blipFill rotWithShape="1">
          <a:blip r:embed="rId3">
            <a:extLst>
              <a:ext uri="{28A0092B-C50C-407E-A947-70E740481C1C}">
                <a14:useLocalDpi xmlns:a14="http://schemas.microsoft.com/office/drawing/2010/main" val="0"/>
              </a:ext>
            </a:extLst>
          </a:blip>
          <a:srcRect l="22210" t="3118"/>
          <a:stretch/>
        </p:blipFill>
        <p:spPr bwMode="auto">
          <a:xfrm>
            <a:off x="6884968" y="1861241"/>
            <a:ext cx="5360595" cy="449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513789427"/>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Project </a:t>
            </a:r>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expense </a:t>
            </a:r>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report  				</a:t>
            </a:r>
          </a:p>
        </p:txBody>
      </p:sp>
      <p:sp>
        <p:nvSpPr>
          <p:cNvPr id="6" name="Text Placeholder 5"/>
          <p:cNvSpPr>
            <a:spLocks noGrp="1"/>
          </p:cNvSpPr>
          <p:nvPr>
            <p:ph type="body" sz="quarter" idx="10"/>
          </p:nvPr>
        </p:nvSpPr>
        <p:spPr>
          <a:xfrm>
            <a:off x="312346" y="1673352"/>
            <a:ext cx="4363520" cy="3287054"/>
          </a:xfrm>
        </p:spPr>
        <p:txBody>
          <a:bodyPr/>
          <a:lstStyle/>
          <a:p>
            <a:r>
              <a:rPr lang="en-US" dirty="0" smtClean="0">
                <a:cs typeface="Segoe UI" panose="020B0502040204020203" pitchFamily="34" charset="0"/>
              </a:rPr>
              <a:t>Self-service </a:t>
            </a:r>
            <a:r>
              <a:rPr lang="en-US" dirty="0">
                <a:cs typeface="Segoe UI" panose="020B0502040204020203" pitchFamily="34" charset="0"/>
              </a:rPr>
              <a:t>user can enter expenses against a project to which </a:t>
            </a:r>
            <a:r>
              <a:rPr lang="en-US" dirty="0" smtClean="0">
                <a:cs typeface="Segoe UI" panose="020B0502040204020203" pitchFamily="34" charset="0"/>
              </a:rPr>
              <a:t>they have </a:t>
            </a:r>
            <a:r>
              <a:rPr lang="en-US" dirty="0">
                <a:cs typeface="Segoe UI" panose="020B0502040204020203" pitchFamily="34" charset="0"/>
              </a:rPr>
              <a:t>been assigned and submit for approval through Workflow</a:t>
            </a:r>
          </a:p>
        </p:txBody>
      </p:sp>
      <p:sp>
        <p:nvSpPr>
          <p:cNvPr id="4" name="Rectangle 2"/>
          <p:cNvSpPr>
            <a:spLocks noChangeArrowheads="1"/>
          </p:cNvSpPr>
          <p:nvPr/>
        </p:nvSpPr>
        <p:spPr bwMode="auto">
          <a:xfrm>
            <a:off x="7238266" y="1017641"/>
            <a:ext cx="188382" cy="38225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3247" tIns="46623" rIns="93247" bIns="46623" numCol="1" anchor="ctr" anchorCtr="0" compatLnSpc="1">
            <a:prstTxWarp prst="textNoShape">
              <a:avLst/>
            </a:prstTxWarp>
            <a:spAutoFit/>
          </a:bodyPr>
          <a:lstStyle/>
          <a:p>
            <a:endParaRPr lang="en-US" sz="1836" dirty="0">
              <a:solidFill>
                <a:prstClr val="black"/>
              </a:solidFill>
            </a:endParaRPr>
          </a:p>
        </p:txBody>
      </p:sp>
      <p:pic>
        <p:nvPicPr>
          <p:cNvPr id="3" name="Picture 2"/>
          <p:cNvPicPr>
            <a:picLocks noChangeAspect="1"/>
          </p:cNvPicPr>
          <p:nvPr/>
        </p:nvPicPr>
        <p:blipFill>
          <a:blip r:embed="rId3"/>
          <a:stretch>
            <a:fillRect/>
          </a:stretch>
        </p:blipFill>
        <p:spPr>
          <a:xfrm>
            <a:off x="4901907" y="1530052"/>
            <a:ext cx="6916808" cy="4808736"/>
          </a:xfrm>
          <a:prstGeom prst="rect">
            <a:avLst/>
          </a:prstGeom>
        </p:spPr>
      </p:pic>
      <p:sp>
        <p:nvSpPr>
          <p:cNvPr id="7"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15214473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107C10"/>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Session to learn more</a:t>
            </a:r>
          </a:p>
        </p:txBody>
      </p:sp>
      <p:sp>
        <p:nvSpPr>
          <p:cNvPr id="6" name="Text Placeholder 5"/>
          <p:cNvSpPr>
            <a:spLocks noGrp="1"/>
          </p:cNvSpPr>
          <p:nvPr>
            <p:ph type="body" sz="quarter" idx="10"/>
          </p:nvPr>
        </p:nvSpPr>
        <p:spPr>
          <a:xfrm>
            <a:off x="322556" y="1754089"/>
            <a:ext cx="11502921" cy="3711785"/>
          </a:xfrm>
        </p:spPr>
        <p:txBody>
          <a:bodyPr/>
          <a:lstStyle/>
          <a:p>
            <a:r>
              <a:rPr lang="en-US" sz="2400" b="1" dirty="0" smtClean="0">
                <a:latin typeface="+mn-lt"/>
              </a:rPr>
              <a:t>CS15G013 – Microsoft Dynamics GP 2013 through Microsoft Dynamics GP 2015: Distribution</a:t>
            </a:r>
            <a:endParaRPr lang="en-US" sz="2400" dirty="0">
              <a:latin typeface="+mn-lt"/>
            </a:endParaRPr>
          </a:p>
          <a:p>
            <a:r>
              <a:rPr lang="en-US" sz="2400" b="1" dirty="0"/>
              <a:t>When:</a:t>
            </a:r>
            <a:r>
              <a:rPr lang="en-US" sz="2400" dirty="0"/>
              <a:t> Tuesday, March 17 2:00 PM - 3:00 PM </a:t>
            </a:r>
            <a:endParaRPr lang="en-US" sz="2400" dirty="0" smtClean="0"/>
          </a:p>
          <a:p>
            <a:r>
              <a:rPr lang="en-US" sz="2400" b="1" dirty="0"/>
              <a:t>When:</a:t>
            </a:r>
            <a:r>
              <a:rPr lang="en-US" sz="2400" dirty="0"/>
              <a:t> </a:t>
            </a:r>
            <a:r>
              <a:rPr lang="en-US" sz="2400" dirty="0" smtClean="0"/>
              <a:t>Wednesday</a:t>
            </a:r>
            <a:r>
              <a:rPr lang="en-US" sz="2400" dirty="0"/>
              <a:t>, March </a:t>
            </a:r>
            <a:r>
              <a:rPr lang="en-US" sz="2400" dirty="0" smtClean="0"/>
              <a:t>18 </a:t>
            </a:r>
            <a:r>
              <a:rPr lang="en-US" sz="2400" dirty="0"/>
              <a:t>2:00 PM - 3:00 PM </a:t>
            </a:r>
          </a:p>
          <a:p>
            <a:r>
              <a:rPr lang="en-US" sz="2400" b="1" dirty="0" smtClean="0"/>
              <a:t>Type</a:t>
            </a:r>
            <a:r>
              <a:rPr lang="en-US" sz="2400" b="1" dirty="0"/>
              <a:t>:</a:t>
            </a:r>
            <a:r>
              <a:rPr lang="en-US" sz="2400" dirty="0"/>
              <a:t> Concurrent Session </a:t>
            </a:r>
            <a:endParaRPr lang="en-US" sz="2400" dirty="0" smtClean="0"/>
          </a:p>
          <a:p>
            <a:endParaRPr lang="en-US" sz="2400" dirty="0" smtClean="0">
              <a:effectLst/>
            </a:endParaRPr>
          </a:p>
          <a:p>
            <a:r>
              <a:rPr lang="en-US" sz="2400" b="1" dirty="0" smtClean="0">
                <a:latin typeface="+mn-lt"/>
              </a:rPr>
              <a:t>Check out the Microsoft Dynamics GP Distribution Expo Booth as well!</a:t>
            </a:r>
            <a:endParaRPr lang="en-US" sz="2400" b="1" dirty="0">
              <a:effectLst/>
              <a:latin typeface="+mn-lt"/>
            </a:endParaRPr>
          </a:p>
          <a:p>
            <a:endParaRPr lang="en-US" sz="2000" dirty="0">
              <a:effectLst/>
            </a:endParaRPr>
          </a:p>
        </p:txBody>
      </p:sp>
      <p:sp>
        <p:nvSpPr>
          <p:cNvPr id="4" name="Rectangle 2"/>
          <p:cNvSpPr>
            <a:spLocks noChangeArrowheads="1"/>
          </p:cNvSpPr>
          <p:nvPr/>
        </p:nvSpPr>
        <p:spPr bwMode="auto">
          <a:xfrm>
            <a:off x="7238266" y="1017641"/>
            <a:ext cx="188382" cy="382254"/>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3247" tIns="46623" rIns="93247" bIns="46623" numCol="1" anchor="ctr" anchorCtr="0" compatLnSpc="1">
            <a:prstTxWarp prst="textNoShape">
              <a:avLst/>
            </a:prstTxWarp>
            <a:spAutoFit/>
          </a:bodyPr>
          <a:lstStyle/>
          <a:p>
            <a:endParaRPr lang="en-US" sz="1836" dirty="0">
              <a:solidFill>
                <a:prstClr val="black"/>
              </a:solidFill>
            </a:endParaRPr>
          </a:p>
        </p:txBody>
      </p:sp>
    </p:spTree>
    <p:extLst>
      <p:ext uri="{BB962C8B-B14F-4D97-AF65-F5344CB8AC3E}">
        <p14:creationId xmlns:p14="http://schemas.microsoft.com/office/powerpoint/2010/main" val="412556562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188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chemeClr val="tx1"/>
                </a:solidFill>
              </a:rPr>
              <a:t>HR and Payroll</a:t>
            </a:r>
            <a:br>
              <a:rPr lang="en-US" dirty="0" smtClean="0">
                <a:solidFill>
                  <a:schemeClr val="tx1"/>
                </a:solidFill>
              </a:rPr>
            </a:br>
            <a:r>
              <a:rPr lang="en-US" dirty="0" smtClean="0">
                <a:solidFill>
                  <a:schemeClr val="tx1"/>
                </a:solidFill>
              </a:rPr>
              <a:t>Employee Self Service</a:t>
            </a:r>
            <a:endParaRPr lang="en-US" dirty="0">
              <a:solidFill>
                <a:schemeClr val="tx1"/>
              </a:solidFill>
            </a:endParaRPr>
          </a:p>
        </p:txBody>
      </p:sp>
    </p:spTree>
    <p:extLst>
      <p:ext uri="{BB962C8B-B14F-4D97-AF65-F5344CB8AC3E}">
        <p14:creationId xmlns:p14="http://schemas.microsoft.com/office/powerpoint/2010/main" val="14734041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296863"/>
            <a:ext cx="12434711" cy="914400"/>
          </a:xfrm>
          <a:solidFill>
            <a:srgbClr val="00188F"/>
          </a:solidFill>
        </p:spPr>
        <p:txBody>
          <a:bodyPr vert="horz" wrap="square" lIns="438912" tIns="109728" rIns="111901" bIns="0" rtlCol="0" anchor="t" anchorCtr="0">
            <a:noAutofit/>
          </a:bodyPr>
          <a:lstStyle/>
          <a:p>
            <a:pPr defTabSz="914278"/>
            <a:r>
              <a:rPr lang="en-US" sz="5000"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Payroll, PTO manager, and human resources</a:t>
            </a:r>
            <a:endParaRPr lang="en-US" sz="5000"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Content Placeholder 2"/>
          <p:cNvSpPr>
            <a:spLocks noGrp="1"/>
          </p:cNvSpPr>
          <p:nvPr>
            <p:ph type="body" sz="quarter" idx="10"/>
          </p:nvPr>
        </p:nvSpPr>
        <p:spPr>
          <a:xfrm>
            <a:off x="309315" y="1352168"/>
            <a:ext cx="3622923" cy="2536079"/>
          </a:xfrm>
          <a:prstGeom prst="rect">
            <a:avLst/>
          </a:prstGeom>
        </p:spPr>
        <p:txBody>
          <a:bodyPr>
            <a:noAutofit/>
          </a:bodyPr>
          <a:lstStyle/>
          <a:p>
            <a:r>
              <a:rPr lang="en-US" sz="2400" b="1" dirty="0">
                <a:latin typeface="+mn-lt"/>
              </a:rPr>
              <a:t>Microsoft Dynamics GP 2013 SP2</a:t>
            </a:r>
          </a:p>
          <a:p>
            <a:pPr>
              <a:lnSpc>
                <a:spcPct val="100000"/>
              </a:lnSpc>
              <a:spcBef>
                <a:spcPts val="612"/>
              </a:spcBef>
            </a:pPr>
            <a:r>
              <a:rPr lang="en-US" sz="1836" dirty="0">
                <a:latin typeface="Segoe UI" panose="020B0502040204020203" pitchFamily="34" charset="0"/>
                <a:cs typeface="Segoe UI" panose="020B0502040204020203" pitchFamily="34" charset="0"/>
              </a:rPr>
              <a:t>Applicant </a:t>
            </a:r>
            <a:r>
              <a:rPr lang="en-US" sz="1836" dirty="0" smtClean="0">
                <a:latin typeface="Segoe UI" panose="020B0502040204020203" pitchFamily="34" charset="0"/>
                <a:cs typeface="Segoe UI" panose="020B0502040204020203" pitchFamily="34" charset="0"/>
              </a:rPr>
              <a:t>Email </a:t>
            </a:r>
            <a:r>
              <a:rPr lang="en-US" sz="1836" dirty="0">
                <a:latin typeface="Segoe UI" panose="020B0502040204020203" pitchFamily="34" charset="0"/>
                <a:cs typeface="Segoe UI" panose="020B0502040204020203" pitchFamily="34" charset="0"/>
              </a:rPr>
              <a:t>Address</a:t>
            </a:r>
          </a:p>
          <a:p>
            <a:pPr>
              <a:lnSpc>
                <a:spcPct val="100000"/>
              </a:lnSpc>
              <a:spcBef>
                <a:spcPts val="612"/>
              </a:spcBef>
            </a:pPr>
            <a:r>
              <a:rPr lang="en-US" sz="1836" dirty="0">
                <a:latin typeface="Segoe UI" panose="020B0502040204020203" pitchFamily="34" charset="0"/>
                <a:cs typeface="Segoe UI" panose="020B0502040204020203" pitchFamily="34" charset="0"/>
              </a:rPr>
              <a:t>Payroll Inquiry Check Date Sort</a:t>
            </a:r>
          </a:p>
          <a:p>
            <a:pPr>
              <a:lnSpc>
                <a:spcPct val="150000"/>
              </a:lnSpc>
              <a:spcBef>
                <a:spcPts val="612"/>
              </a:spcBef>
            </a:pPr>
            <a:endParaRPr lang="en-US" sz="3060" b="1" dirty="0">
              <a:latin typeface="Segoe UI Light" panose="020B0502040204020203" pitchFamily="34" charset="0"/>
              <a:cs typeface="Segoe UI Light" panose="020B0502040204020203" pitchFamily="34" charset="0"/>
            </a:endParaRPr>
          </a:p>
          <a:p>
            <a:pPr>
              <a:lnSpc>
                <a:spcPct val="150000"/>
              </a:lnSpc>
              <a:spcBef>
                <a:spcPts val="612"/>
              </a:spcBef>
            </a:pPr>
            <a:endParaRPr lang="en-US" sz="2040" dirty="0"/>
          </a:p>
        </p:txBody>
      </p:sp>
      <p:sp>
        <p:nvSpPr>
          <p:cNvPr id="4" name="Rectangle 3"/>
          <p:cNvSpPr/>
          <p:nvPr/>
        </p:nvSpPr>
        <p:spPr>
          <a:xfrm>
            <a:off x="4003700" y="1352168"/>
            <a:ext cx="3217295" cy="1835502"/>
          </a:xfrm>
          <a:prstGeom prst="rect">
            <a:avLst/>
          </a:prstGeom>
        </p:spPr>
        <p:txBody>
          <a:bodyPr wrap="square">
            <a:spAutoFit/>
          </a:bodyPr>
          <a:lstStyle/>
          <a:p>
            <a:pPr>
              <a:lnSpc>
                <a:spcPct val="90000"/>
              </a:lnSpc>
              <a:spcBef>
                <a:spcPts val="1224"/>
              </a:spcBef>
              <a:buClr>
                <a:srgbClr val="505050"/>
              </a:buClr>
              <a:buSzPct val="90000"/>
            </a:pPr>
            <a:r>
              <a:rPr lang="en-US" sz="2400" b="1" dirty="0">
                <a:gradFill>
                  <a:gsLst>
                    <a:gs pos="1250">
                      <a:srgbClr val="505050"/>
                    </a:gs>
                    <a:gs pos="100000">
                      <a:srgbClr val="505050"/>
                    </a:gs>
                  </a:gsLst>
                  <a:lin ang="5400000" scaled="0"/>
                </a:gradFill>
              </a:rPr>
              <a:t>Microsoft Dynamics GP 2013 R2</a:t>
            </a:r>
          </a:p>
          <a:p>
            <a:pPr>
              <a:spcBef>
                <a:spcPts val="612"/>
              </a:spcBef>
            </a:pPr>
            <a:r>
              <a:rPr lang="en-US" sz="1836" dirty="0">
                <a:gradFill>
                  <a:gsLst>
                    <a:gs pos="1250">
                      <a:srgbClr val="505050"/>
                    </a:gs>
                    <a:gs pos="100000">
                      <a:srgbClr val="505050"/>
                    </a:gs>
                  </a:gsLst>
                  <a:lin ang="5400000" scaled="0"/>
                </a:gradFill>
                <a:cs typeface="Segoe UI" panose="020B0502040204020203" pitchFamily="34" charset="0"/>
              </a:rPr>
              <a:t>Employee Time Management</a:t>
            </a:r>
          </a:p>
          <a:p>
            <a:pPr>
              <a:spcBef>
                <a:spcPts val="612"/>
              </a:spcBef>
            </a:pPr>
            <a:r>
              <a:rPr lang="en-US" sz="1836" dirty="0">
                <a:gradFill>
                  <a:gsLst>
                    <a:gs pos="1250">
                      <a:srgbClr val="505050"/>
                    </a:gs>
                    <a:gs pos="100000">
                      <a:srgbClr val="505050"/>
                    </a:gs>
                  </a:gsLst>
                  <a:lin ang="5400000" scaled="0"/>
                </a:gradFill>
                <a:cs typeface="Segoe UI" panose="020B0502040204020203" pitchFamily="34" charset="0"/>
              </a:rPr>
              <a:t>Time on Behalf of</a:t>
            </a:r>
          </a:p>
          <a:p>
            <a:pPr>
              <a:spcBef>
                <a:spcPts val="612"/>
              </a:spcBef>
            </a:pPr>
            <a:r>
              <a:rPr lang="en-US" sz="1836" dirty="0">
                <a:gradFill>
                  <a:gsLst>
                    <a:gs pos="1250">
                      <a:srgbClr val="505050"/>
                    </a:gs>
                    <a:gs pos="100000">
                      <a:srgbClr val="505050"/>
                    </a:gs>
                  </a:gsLst>
                  <a:lin ang="5400000" scaled="0"/>
                </a:gradFill>
                <a:cs typeface="Segoe UI" panose="020B0502040204020203" pitchFamily="34" charset="0"/>
              </a:rPr>
              <a:t>Timecard Workflow</a:t>
            </a:r>
          </a:p>
        </p:txBody>
      </p:sp>
      <p:sp>
        <p:nvSpPr>
          <p:cNvPr id="5" name="Rectangle 4"/>
          <p:cNvSpPr/>
          <p:nvPr/>
        </p:nvSpPr>
        <p:spPr>
          <a:xfrm>
            <a:off x="7711124" y="1352168"/>
            <a:ext cx="5325510" cy="5996513"/>
          </a:xfrm>
          <a:prstGeom prst="rect">
            <a:avLst/>
          </a:prstGeom>
        </p:spPr>
        <p:txBody>
          <a:bodyPr wrap="square">
            <a:spAutoFit/>
          </a:bodyPr>
          <a:lstStyle/>
          <a:p>
            <a:pPr>
              <a:lnSpc>
                <a:spcPct val="90000"/>
              </a:lnSpc>
              <a:spcBef>
                <a:spcPts val="1224"/>
              </a:spcBef>
              <a:buClr>
                <a:srgbClr val="505050"/>
              </a:buClr>
              <a:buSzPct val="90000"/>
            </a:pPr>
            <a:r>
              <a:rPr lang="en-US" sz="2400" b="1" dirty="0">
                <a:gradFill>
                  <a:gsLst>
                    <a:gs pos="1250">
                      <a:srgbClr val="505050"/>
                    </a:gs>
                    <a:gs pos="100000">
                      <a:srgbClr val="505050"/>
                    </a:gs>
                  </a:gsLst>
                  <a:lin ang="5400000" scaled="0"/>
                </a:gradFill>
              </a:rPr>
              <a:t>Microsoft Dynamics GP 2015</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Self Service:</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Profile</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Profile Workflow</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Manager Team Profile</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Paystubs</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W4</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W4 Workflow</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Benefits</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Direct Deposit</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Direct Deposit Workflow</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Skills &amp;</a:t>
            </a:r>
            <a:r>
              <a:rPr lang="en-US" sz="1836" dirty="0" smtClean="0">
                <a:gradFill>
                  <a:gsLst>
                    <a:gs pos="1250">
                      <a:srgbClr val="505050"/>
                    </a:gs>
                    <a:gs pos="100000">
                      <a:srgbClr val="505050"/>
                    </a:gs>
                  </a:gsLst>
                  <a:lin ang="5400000" scaled="0"/>
                </a:gradFill>
                <a:cs typeface="Segoe UI" panose="020B0502040204020203" pitchFamily="34" charset="0"/>
              </a:rPr>
              <a:t> </a:t>
            </a:r>
            <a:r>
              <a:rPr lang="en-US" sz="1836" dirty="0">
                <a:gradFill>
                  <a:gsLst>
                    <a:gs pos="1250">
                      <a:srgbClr val="505050"/>
                    </a:gs>
                    <a:gs pos="100000">
                      <a:srgbClr val="505050"/>
                    </a:gs>
                  </a:gsLst>
                  <a:lin ang="5400000" scaled="0"/>
                </a:gradFill>
                <a:cs typeface="Segoe UI" panose="020B0502040204020203" pitchFamily="34" charset="0"/>
              </a:rPr>
              <a:t>Training</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Employee Skills Workflow</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Manager Skills &amp;</a:t>
            </a:r>
            <a:r>
              <a:rPr lang="en-US" sz="1836" dirty="0" smtClean="0">
                <a:gradFill>
                  <a:gsLst>
                    <a:gs pos="1250">
                      <a:srgbClr val="505050"/>
                    </a:gs>
                    <a:gs pos="100000">
                      <a:srgbClr val="505050"/>
                    </a:gs>
                  </a:gsLst>
                  <a:lin ang="5400000" scaled="0"/>
                </a:gradFill>
                <a:cs typeface="Segoe UI" panose="020B0502040204020203" pitchFamily="34" charset="0"/>
              </a:rPr>
              <a:t> </a:t>
            </a:r>
            <a:r>
              <a:rPr lang="en-US" sz="1836" dirty="0">
                <a:gradFill>
                  <a:gsLst>
                    <a:gs pos="1250">
                      <a:srgbClr val="505050"/>
                    </a:gs>
                    <a:gs pos="100000">
                      <a:srgbClr val="505050"/>
                    </a:gs>
                  </a:gsLst>
                  <a:lin ang="5400000" scaled="0"/>
                </a:gradFill>
                <a:cs typeface="Segoe UI" panose="020B0502040204020203" pitchFamily="34" charset="0"/>
              </a:rPr>
              <a:t>Training</a:t>
            </a:r>
          </a:p>
          <a:p>
            <a:pPr>
              <a:spcBef>
                <a:spcPts val="500"/>
              </a:spcBef>
            </a:pPr>
            <a:r>
              <a:rPr lang="en-US" sz="1836" dirty="0">
                <a:gradFill>
                  <a:gsLst>
                    <a:gs pos="1250">
                      <a:srgbClr val="505050"/>
                    </a:gs>
                    <a:gs pos="100000">
                      <a:srgbClr val="505050"/>
                    </a:gs>
                  </a:gsLst>
                  <a:lin ang="5400000" scaled="0"/>
                </a:gradFill>
                <a:cs typeface="Segoe UI" panose="020B0502040204020203" pitchFamily="34" charset="0"/>
              </a:rPr>
              <a:t>Canadian Payroll on </a:t>
            </a:r>
            <a:r>
              <a:rPr lang="en-US" sz="1836" dirty="0" smtClean="0">
                <a:gradFill>
                  <a:gsLst>
                    <a:gs pos="1250">
                      <a:srgbClr val="505050"/>
                    </a:gs>
                    <a:gs pos="100000">
                      <a:srgbClr val="505050"/>
                    </a:gs>
                  </a:gsLst>
                  <a:lin ang="5400000" scaled="0"/>
                </a:gradFill>
                <a:cs typeface="Segoe UI" panose="020B0502040204020203" pitchFamily="34" charset="0"/>
              </a:rPr>
              <a:t>web </a:t>
            </a:r>
            <a:r>
              <a:rPr lang="en-US" sz="1836" dirty="0">
                <a:gradFill>
                  <a:gsLst>
                    <a:gs pos="1250">
                      <a:srgbClr val="505050"/>
                    </a:gs>
                    <a:gs pos="100000">
                      <a:srgbClr val="505050"/>
                    </a:gs>
                  </a:gsLst>
                  <a:lin ang="5400000" scaled="0"/>
                </a:gradFill>
                <a:cs typeface="Segoe UI" panose="020B0502040204020203" pitchFamily="34" charset="0"/>
              </a:rPr>
              <a:t>c</a:t>
            </a:r>
            <a:r>
              <a:rPr lang="en-US" sz="1836" dirty="0" smtClean="0">
                <a:gradFill>
                  <a:gsLst>
                    <a:gs pos="1250">
                      <a:srgbClr val="505050"/>
                    </a:gs>
                    <a:gs pos="100000">
                      <a:srgbClr val="505050"/>
                    </a:gs>
                  </a:gsLst>
                  <a:lin ang="5400000" scaled="0"/>
                </a:gradFill>
                <a:cs typeface="Segoe UI" panose="020B0502040204020203" pitchFamily="34" charset="0"/>
              </a:rPr>
              <a:t>lient</a:t>
            </a:r>
            <a:endParaRPr lang="en-US" sz="1836" dirty="0">
              <a:gradFill>
                <a:gsLst>
                  <a:gs pos="1250">
                    <a:srgbClr val="505050"/>
                  </a:gs>
                  <a:gs pos="100000">
                    <a:srgbClr val="505050"/>
                  </a:gs>
                </a:gsLst>
                <a:lin ang="5400000" scaled="0"/>
              </a:gradFill>
              <a:cs typeface="Segoe UI" panose="020B0502040204020203" pitchFamily="34" charset="0"/>
            </a:endParaRPr>
          </a:p>
          <a:p>
            <a:pPr>
              <a:spcBef>
                <a:spcPts val="612"/>
              </a:spcBef>
            </a:pPr>
            <a:endParaRPr lang="en-US" sz="1836" b="1" dirty="0">
              <a:gradFill>
                <a:gsLst>
                  <a:gs pos="1250">
                    <a:srgbClr val="505050"/>
                  </a:gs>
                  <a:gs pos="100000">
                    <a:srgbClr val="505050"/>
                  </a:gs>
                </a:gsLst>
                <a:lin ang="5400000" scaled="0"/>
              </a:gradFill>
              <a:latin typeface="Segoe UI Light" panose="020B0502040204020203" pitchFamily="34" charset="0"/>
              <a:cs typeface="Segoe UI Light" panose="020B0502040204020203" pitchFamily="34" charset="0"/>
            </a:endParaRPr>
          </a:p>
          <a:p>
            <a:pPr>
              <a:spcBef>
                <a:spcPts val="612"/>
              </a:spcBef>
            </a:pPr>
            <a:endParaRPr lang="en-US" sz="1836" b="1" dirty="0">
              <a:gradFill>
                <a:gsLst>
                  <a:gs pos="1250">
                    <a:srgbClr val="505050"/>
                  </a:gs>
                  <a:gs pos="100000">
                    <a:srgbClr val="505050"/>
                  </a:gs>
                </a:gsLst>
                <a:lin ang="5400000" scaled="0"/>
              </a:gra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7133021"/>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301139"/>
            <a:ext cx="12432948" cy="910123"/>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Payroll check date sort</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292231" y="1673352"/>
            <a:ext cx="4679322" cy="2708434"/>
          </a:xfrm>
        </p:spPr>
        <p:txBody>
          <a:bodyPr/>
          <a:lstStyle/>
          <a:p>
            <a:r>
              <a:rPr lang="en-US" dirty="0"/>
              <a:t>Default Sort Order by Check Date</a:t>
            </a:r>
          </a:p>
          <a:p>
            <a:endParaRPr lang="en-US" dirty="0" smtClean="0"/>
          </a:p>
          <a:p>
            <a:r>
              <a:rPr lang="en-US" dirty="0" smtClean="0"/>
              <a:t>Descending/ascending </a:t>
            </a:r>
            <a:r>
              <a:rPr lang="en-US" dirty="0"/>
              <a:t>S</a:t>
            </a:r>
            <a:r>
              <a:rPr lang="en-US" dirty="0" smtClean="0"/>
              <a:t>ort </a:t>
            </a:r>
            <a:r>
              <a:rPr lang="en-US" dirty="0"/>
              <a:t>B</a:t>
            </a:r>
            <a:r>
              <a:rPr lang="en-US" dirty="0" smtClean="0"/>
              <a:t>y options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02" y="1421848"/>
            <a:ext cx="7102271" cy="5167801"/>
          </a:xfrm>
          <a:prstGeom prst="rect">
            <a:avLst/>
          </a:prstGeom>
          <a:effectLst>
            <a:reflection blurRad="6350" stA="52000" endA="300" endPos="35000" dir="5400000" sy="-100000" algn="bl" rotWithShape="0"/>
          </a:effectLst>
        </p:spPr>
      </p:pic>
      <p:sp>
        <p:nvSpPr>
          <p:cNvPr id="5"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17110758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HR applicant email address</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608" y="1673352"/>
            <a:ext cx="5484843" cy="1071062"/>
          </a:xfrm>
        </p:spPr>
        <p:txBody>
          <a:bodyPr/>
          <a:lstStyle/>
          <a:p>
            <a:r>
              <a:rPr lang="en-US" dirty="0"/>
              <a:t>Save Applicant’s e</a:t>
            </a:r>
            <a:r>
              <a:rPr lang="en-US" dirty="0" smtClean="0"/>
              <a:t>mail </a:t>
            </a:r>
            <a:r>
              <a:rPr lang="en-US" dirty="0"/>
              <a:t>address directly on Applicant </a:t>
            </a:r>
            <a:r>
              <a:rPr lang="en-US" dirty="0" smtClean="0"/>
              <a:t>card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776" y="1636859"/>
            <a:ext cx="5539538" cy="4619177"/>
          </a:xfrm>
          <a:prstGeom prst="rect">
            <a:avLst/>
          </a:prstGeom>
          <a:effectLst>
            <a:reflection blurRad="6350" stA="52000" endA="300" endPos="35000" dir="5400000" sy="-100000" algn="bl" rotWithShape="0"/>
          </a:effectLst>
        </p:spPr>
      </p:pic>
      <p:sp>
        <p:nvSpPr>
          <p:cNvPr id="5" name="Title 1"/>
          <p:cNvSpPr txBox="1">
            <a:spLocks/>
          </p:cNvSpPr>
          <p:nvPr/>
        </p:nvSpPr>
        <p:spPr>
          <a:xfrm>
            <a:off x="8966447" y="301139"/>
            <a:ext cx="3195390"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SP2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4202894625"/>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 y="296863"/>
            <a:ext cx="12434711" cy="914399"/>
          </a:xfrm>
          <a:prstGeom prst="rect">
            <a:avLst/>
          </a:prstGeom>
          <a:solidFill>
            <a:srgbClr val="00188F"/>
          </a:solidFill>
        </p:spPr>
        <p:txBody>
          <a:bodyPr vert="horz" wrap="square" lIns="438912" tIns="109728" rIns="111901" bIns="0" rtlCol="0" anchor="t" anchorCtr="0">
            <a:noAutofit/>
          </a:bodyPr>
          <a:lstStyle/>
          <a:p>
            <a:pPr defTabSz="914278">
              <a:lnSpc>
                <a:spcPct val="90000"/>
              </a:lnSpc>
              <a:spcBef>
                <a:spcPct val="0"/>
              </a:spcBef>
            </a:pP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Project employee timesheet</a:t>
            </a:r>
            <a:endPar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pic>
        <p:nvPicPr>
          <p:cNvPr id="3" name="Picture 2"/>
          <p:cNvPicPr>
            <a:picLocks noChangeAspect="1"/>
          </p:cNvPicPr>
          <p:nvPr/>
        </p:nvPicPr>
        <p:blipFill>
          <a:blip r:embed="rId2"/>
          <a:stretch>
            <a:fillRect/>
          </a:stretch>
        </p:blipFill>
        <p:spPr>
          <a:xfrm>
            <a:off x="5973045" y="1635936"/>
            <a:ext cx="6188793" cy="4628006"/>
          </a:xfrm>
          <a:prstGeom prst="rect">
            <a:avLst/>
          </a:prstGeom>
          <a:effectLst>
            <a:reflection blurRad="6350" stA="52000" endA="300" endPos="35000" dir="5400000" sy="-100000" algn="bl" rotWithShape="0"/>
          </a:effectLst>
        </p:spPr>
      </p:pic>
      <p:sp>
        <p:nvSpPr>
          <p:cNvPr id="4" name="TextBox 3"/>
          <p:cNvSpPr txBox="1"/>
          <p:nvPr/>
        </p:nvSpPr>
        <p:spPr>
          <a:xfrm>
            <a:off x="369691" y="1670583"/>
            <a:ext cx="4629346" cy="4051622"/>
          </a:xfrm>
          <a:prstGeom prst="rect">
            <a:avLst/>
          </a:prstGeom>
          <a:noFill/>
        </p:spPr>
        <p:txBody>
          <a:bodyPr wrap="square" rtlCol="0">
            <a:spAutoFit/>
          </a:bodyPr>
          <a:lstStyle/>
          <a:p>
            <a:r>
              <a:rPr lang="en-US" sz="3200" dirty="0">
                <a:solidFill>
                  <a:srgbClr val="505050"/>
                </a:solidFill>
                <a:latin typeface="Segoe UI Light"/>
                <a:cs typeface="Segoe UI" panose="020B0502040204020203" pitchFamily="34" charset="0"/>
              </a:rPr>
              <a:t>Employee </a:t>
            </a:r>
            <a:r>
              <a:rPr lang="en-US" sz="3200" dirty="0" smtClean="0">
                <a:solidFill>
                  <a:srgbClr val="505050"/>
                </a:solidFill>
                <a:latin typeface="Segoe UI Light"/>
                <a:cs typeface="Segoe UI" panose="020B0502040204020203" pitchFamily="34" charset="0"/>
              </a:rPr>
              <a:t>self-service </a:t>
            </a:r>
            <a:r>
              <a:rPr lang="en-US" sz="3200" dirty="0">
                <a:solidFill>
                  <a:srgbClr val="505050"/>
                </a:solidFill>
                <a:latin typeface="Segoe UI Light"/>
                <a:cs typeface="Segoe UI" panose="020B0502040204020203" pitchFamily="34" charset="0"/>
              </a:rPr>
              <a:t>u</a:t>
            </a:r>
            <a:r>
              <a:rPr lang="en-US" sz="3200" dirty="0" smtClean="0">
                <a:solidFill>
                  <a:srgbClr val="505050"/>
                </a:solidFill>
                <a:latin typeface="Segoe UI Light"/>
                <a:cs typeface="Segoe UI" panose="020B0502040204020203" pitchFamily="34" charset="0"/>
              </a:rPr>
              <a:t>ser </a:t>
            </a:r>
            <a:r>
              <a:rPr lang="en-US" sz="3200" dirty="0">
                <a:solidFill>
                  <a:srgbClr val="505050"/>
                </a:solidFill>
                <a:latin typeface="Segoe UI Light"/>
                <a:cs typeface="Segoe UI" panose="020B0502040204020203" pitchFamily="34" charset="0"/>
              </a:rPr>
              <a:t>can enter timesheets for </a:t>
            </a:r>
            <a:r>
              <a:rPr lang="en-US" sz="3200" dirty="0" smtClean="0">
                <a:solidFill>
                  <a:srgbClr val="505050"/>
                </a:solidFill>
                <a:latin typeface="Segoe UI Light"/>
                <a:cs typeface="Segoe UI" panose="020B0502040204020203" pitchFamily="34" charset="0"/>
              </a:rPr>
              <a:t>projects </a:t>
            </a:r>
            <a:r>
              <a:rPr lang="en-US" sz="3200" dirty="0">
                <a:solidFill>
                  <a:srgbClr val="505050"/>
                </a:solidFill>
                <a:latin typeface="Segoe UI Light"/>
                <a:cs typeface="Segoe UI" panose="020B0502040204020203" pitchFamily="34" charset="0"/>
              </a:rPr>
              <a:t>worked </a:t>
            </a:r>
            <a:r>
              <a:rPr lang="en-US" sz="3200" dirty="0" smtClean="0">
                <a:solidFill>
                  <a:srgbClr val="505050"/>
                </a:solidFill>
                <a:latin typeface="Segoe UI Light"/>
                <a:cs typeface="Segoe UI" panose="020B0502040204020203" pitchFamily="34" charset="0"/>
              </a:rPr>
              <a:t>on</a:t>
            </a:r>
            <a:endParaRPr lang="en-US" sz="3200" dirty="0">
              <a:solidFill>
                <a:srgbClr val="505050"/>
              </a:solidFill>
              <a:latin typeface="Segoe UI Light"/>
              <a:cs typeface="Segoe UI" panose="020B0502040204020203" pitchFamily="34" charset="0"/>
            </a:endParaRPr>
          </a:p>
          <a:p>
            <a:endParaRPr lang="en-US" sz="3200" dirty="0">
              <a:solidFill>
                <a:srgbClr val="505050"/>
              </a:solidFill>
              <a:latin typeface="Segoe UI Light"/>
              <a:cs typeface="Segoe UI" panose="020B0502040204020203" pitchFamily="34" charset="0"/>
            </a:endParaRPr>
          </a:p>
          <a:p>
            <a:r>
              <a:rPr lang="en-US" sz="3200" dirty="0">
                <a:solidFill>
                  <a:srgbClr val="505050"/>
                </a:solidFill>
                <a:latin typeface="Segoe UI Light"/>
                <a:cs typeface="Segoe UI" panose="020B0502040204020203" pitchFamily="34" charset="0"/>
              </a:rPr>
              <a:t>Documents go through Workflow </a:t>
            </a:r>
            <a:r>
              <a:rPr lang="en-US" sz="3200" dirty="0" smtClean="0">
                <a:solidFill>
                  <a:srgbClr val="505050"/>
                </a:solidFill>
                <a:latin typeface="Segoe UI Light"/>
                <a:cs typeface="Segoe UI" panose="020B0502040204020203" pitchFamily="34" charset="0"/>
              </a:rPr>
              <a:t>approvals</a:t>
            </a:r>
            <a:endParaRPr lang="en-US" sz="3200" dirty="0">
              <a:solidFill>
                <a:srgbClr val="505050"/>
              </a:solidFill>
              <a:latin typeface="Segoe UI Light"/>
              <a:cs typeface="Segoe UI" panose="020B0502040204020203" pitchFamily="34" charset="0"/>
            </a:endParaRPr>
          </a:p>
          <a:p>
            <a:endParaRPr lang="en-US" sz="3264" dirty="0">
              <a:solidFill>
                <a:srgbClr val="505050"/>
              </a:solidFill>
              <a:cs typeface="Segoe UI" panose="020B0502040204020203" pitchFamily="34" charset="0"/>
            </a:endParaRPr>
          </a:p>
          <a:p>
            <a:r>
              <a:rPr lang="en-US" sz="3264" dirty="0">
                <a:solidFill>
                  <a:srgbClr val="505050"/>
                </a:solidFill>
                <a:cs typeface="Segoe UI" panose="020B0502040204020203" pitchFamily="34" charset="0"/>
              </a:rPr>
              <a:t> </a:t>
            </a:r>
          </a:p>
        </p:txBody>
      </p:sp>
      <p:sp>
        <p:nvSpPr>
          <p:cNvPr id="6"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05179594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82" y="301139"/>
            <a:ext cx="12434711" cy="910123"/>
          </a:xfrm>
          <a:prstGeom prst="rect">
            <a:avLst/>
          </a:prstGeom>
          <a:solidFill>
            <a:srgbClr val="0078D7"/>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Ribbons on </a:t>
            </a:r>
            <a:r>
              <a:rPr lang="en-US" sz="5201" spc="-100" dirty="0" smtClean="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desktop</a:t>
            </a:r>
            <a:endParaRPr lang="en-US" sz="4000"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endParaRPr>
          </a:p>
        </p:txBody>
      </p:sp>
      <p:sp>
        <p:nvSpPr>
          <p:cNvPr id="46" name="Rectangle 45"/>
          <p:cNvSpPr/>
          <p:nvPr/>
        </p:nvSpPr>
        <p:spPr>
          <a:xfrm>
            <a:off x="348495" y="1673352"/>
            <a:ext cx="4501844" cy="3723968"/>
          </a:xfrm>
          <a:prstGeom prst="rect">
            <a:avLst/>
          </a:prstGeom>
        </p:spPr>
        <p:txBody>
          <a:bodyPr wrap="square">
            <a:spAutoFit/>
          </a:bodyPr>
          <a:lstStyle/>
          <a:p>
            <a:r>
              <a:rPr lang="en-US" sz="3200" dirty="0">
                <a:solidFill>
                  <a:srgbClr val="505050"/>
                </a:solidFill>
                <a:latin typeface="Segoe UI Light"/>
              </a:rPr>
              <a:t>Freshen desktop client UI</a:t>
            </a:r>
          </a:p>
          <a:p>
            <a:endParaRPr lang="en-US" sz="3200" dirty="0" smtClean="0">
              <a:solidFill>
                <a:srgbClr val="505050"/>
              </a:solidFill>
              <a:latin typeface="Segoe UI Light"/>
            </a:endParaRPr>
          </a:p>
          <a:p>
            <a:r>
              <a:rPr lang="en-US" sz="3200" dirty="0" smtClean="0">
                <a:solidFill>
                  <a:srgbClr val="505050"/>
                </a:solidFill>
                <a:latin typeface="Segoe UI Light"/>
              </a:rPr>
              <a:t>Include </a:t>
            </a:r>
            <a:r>
              <a:rPr lang="en-US" sz="3200" dirty="0">
                <a:solidFill>
                  <a:srgbClr val="505050"/>
                </a:solidFill>
                <a:latin typeface="Segoe UI Light"/>
              </a:rPr>
              <a:t>ribbons on all forms</a:t>
            </a:r>
          </a:p>
          <a:p>
            <a:endParaRPr lang="en-US" sz="3200" dirty="0" smtClean="0">
              <a:solidFill>
                <a:srgbClr val="505050"/>
              </a:solidFill>
              <a:latin typeface="Segoe UI Light"/>
            </a:endParaRPr>
          </a:p>
          <a:p>
            <a:r>
              <a:rPr lang="en-US" sz="3200" dirty="0" smtClean="0">
                <a:solidFill>
                  <a:srgbClr val="505050"/>
                </a:solidFill>
                <a:latin typeface="Segoe UI Light"/>
              </a:rPr>
              <a:t>Specified </a:t>
            </a:r>
            <a:r>
              <a:rPr lang="en-US" sz="3200" dirty="0">
                <a:solidFill>
                  <a:srgbClr val="505050"/>
                </a:solidFill>
                <a:latin typeface="Segoe UI Light"/>
              </a:rPr>
              <a:t>by u</a:t>
            </a:r>
            <a:r>
              <a:rPr lang="en-US" sz="3200" dirty="0" smtClean="0">
                <a:solidFill>
                  <a:srgbClr val="505050"/>
                </a:solidFill>
                <a:latin typeface="Segoe UI Light"/>
              </a:rPr>
              <a:t>ser</a:t>
            </a:r>
            <a:endParaRPr lang="en-US" sz="3200" dirty="0">
              <a:solidFill>
                <a:srgbClr val="505050"/>
              </a:solidFill>
              <a:latin typeface="Segoe UI Light"/>
            </a:endParaRPr>
          </a:p>
          <a:p>
            <a:pPr>
              <a:lnSpc>
                <a:spcPct val="90000"/>
              </a:lnSpc>
              <a:spcBef>
                <a:spcPct val="20000"/>
              </a:spcBef>
              <a:buSzPct val="90000"/>
            </a:pPr>
            <a:endParaRPr lang="en-US" sz="3999" b="1" dirty="0">
              <a:solidFill>
                <a:srgbClr val="505050"/>
              </a:solidFill>
              <a:latin typeface="Segoe UI Light"/>
            </a:endParaRPr>
          </a:p>
        </p:txBody>
      </p:sp>
      <p:pic>
        <p:nvPicPr>
          <p:cNvPr id="2" name="Picture 1"/>
          <p:cNvPicPr>
            <a:picLocks noChangeAspect="1"/>
          </p:cNvPicPr>
          <p:nvPr/>
        </p:nvPicPr>
        <p:blipFill>
          <a:blip r:embed="rId3"/>
          <a:stretch>
            <a:fillRect/>
          </a:stretch>
        </p:blipFill>
        <p:spPr>
          <a:xfrm>
            <a:off x="5711134" y="1591400"/>
            <a:ext cx="6200841" cy="4547284"/>
          </a:xfrm>
          <a:prstGeom prst="rect">
            <a:avLst/>
          </a:prstGeom>
          <a:effectLst>
            <a:reflection blurRad="6350" stA="52000" endA="300" endPos="35000" dir="5400000" sy="-100000" algn="bl" rotWithShape="0"/>
          </a:effectLst>
        </p:spPr>
      </p:pic>
      <p:sp>
        <p:nvSpPr>
          <p:cNvPr id="5"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011433910"/>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Time Management		</a:t>
            </a:r>
          </a:p>
        </p:txBody>
      </p:sp>
      <p:pic>
        <p:nvPicPr>
          <p:cNvPr id="5" name="Picture 4"/>
          <p:cNvPicPr>
            <a:picLocks noChangeAspect="1"/>
          </p:cNvPicPr>
          <p:nvPr/>
        </p:nvPicPr>
        <p:blipFill>
          <a:blip r:embed="rId3"/>
          <a:stretch>
            <a:fillRect/>
          </a:stretch>
        </p:blipFill>
        <p:spPr>
          <a:xfrm>
            <a:off x="5494511" y="1333828"/>
            <a:ext cx="4743784" cy="4121111"/>
          </a:xfrm>
          <a:prstGeom prst="rect">
            <a:avLst/>
          </a:prstGeom>
          <a:effectLst>
            <a:reflection blurRad="6350" stA="52000" endA="300" endPos="35000" dir="5400000" sy="-100000" algn="bl" rotWithShape="0"/>
          </a:effectLst>
        </p:spPr>
      </p:pic>
      <p:pic>
        <p:nvPicPr>
          <p:cNvPr id="6" name="Picture 5"/>
          <p:cNvPicPr>
            <a:picLocks noChangeAspect="1"/>
          </p:cNvPicPr>
          <p:nvPr/>
        </p:nvPicPr>
        <p:blipFill>
          <a:blip r:embed="rId4"/>
          <a:stretch>
            <a:fillRect/>
          </a:stretch>
        </p:blipFill>
        <p:spPr>
          <a:xfrm>
            <a:off x="9967856" y="2187956"/>
            <a:ext cx="2270181" cy="4204906"/>
          </a:xfrm>
          <a:prstGeom prst="rect">
            <a:avLst/>
          </a:prstGeom>
          <a:effectLst>
            <a:reflection blurRad="6350" stA="52000" endA="300" endPos="35000" dir="5400000" sy="-100000" algn="bl" rotWithShape="0"/>
          </a:effectLst>
        </p:spPr>
      </p:pic>
      <p:sp>
        <p:nvSpPr>
          <p:cNvPr id="7" name="Text Placeholder 2"/>
          <p:cNvSpPr txBox="1">
            <a:spLocks/>
          </p:cNvSpPr>
          <p:nvPr/>
        </p:nvSpPr>
        <p:spPr>
          <a:xfrm>
            <a:off x="466620" y="1586490"/>
            <a:ext cx="4227617" cy="4967415"/>
          </a:xfrm>
          <a:prstGeom prst="rect">
            <a:avLst/>
          </a:prstGeom>
          <a:noFill/>
        </p:spPr>
        <p:txBody>
          <a:bodyPr vert="horz" lIns="0" tIns="45716" rIns="91431" bIns="45716" rtlCol="0" anchor="ctr"/>
          <a:lstStyle>
            <a:defPPr>
              <a:defRPr lang="en-US"/>
            </a:defPPr>
            <a:lvl1pPr marL="0" algn="l" defTabSz="914400" rtl="0" eaLnBrk="1" latinLnBrk="0" hangingPunct="1">
              <a:defRPr sz="1176" kern="1200">
                <a:gradFill>
                  <a:gsLst>
                    <a:gs pos="0">
                      <a:schemeClr val="bg2">
                        <a:lumMod val="75000"/>
                      </a:schemeClr>
                    </a:gs>
                    <a:gs pos="100000">
                      <a:schemeClr val="bg2">
                        <a:lumMod val="75000"/>
                      </a:schemeClr>
                    </a:gs>
                  </a:gsLst>
                  <a:lin ang="5400000" scaled="0"/>
                </a:gra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742"/>
            <a:r>
              <a:rPr lang="en-US" sz="3200" dirty="0">
                <a:solidFill>
                  <a:srgbClr val="505050"/>
                </a:solidFill>
                <a:latin typeface="Segoe UI Light"/>
                <a:cs typeface="Segoe UI" panose="020B0502040204020203" pitchFamily="34" charset="0"/>
              </a:rPr>
              <a:t>Self-service user</a:t>
            </a:r>
          </a:p>
          <a:p>
            <a:pPr defTabSz="932742"/>
            <a:endParaRPr lang="en-US" sz="3200" dirty="0">
              <a:solidFill>
                <a:srgbClr val="505050"/>
              </a:solidFill>
              <a:latin typeface="Segoe UI Light"/>
              <a:cs typeface="Segoe UI" panose="020B0502040204020203" pitchFamily="34" charset="0"/>
            </a:endParaRPr>
          </a:p>
          <a:p>
            <a:pPr defTabSz="932742"/>
            <a:r>
              <a:rPr lang="en-US" sz="3200" dirty="0">
                <a:solidFill>
                  <a:srgbClr val="505050"/>
                </a:solidFill>
                <a:latin typeface="Segoe UI Light"/>
                <a:cs typeface="Segoe UI" panose="020B0502040204020203" pitchFamily="34" charset="0"/>
              </a:rPr>
              <a:t>Business Portal Time and Attendance replacement</a:t>
            </a:r>
          </a:p>
          <a:p>
            <a:pPr defTabSz="932742"/>
            <a:endParaRPr lang="en-US" sz="3200" dirty="0">
              <a:solidFill>
                <a:srgbClr val="505050"/>
              </a:solidFill>
              <a:latin typeface="Segoe UI Light"/>
              <a:cs typeface="Segoe UI" panose="020B0502040204020203" pitchFamily="34" charset="0"/>
            </a:endParaRPr>
          </a:p>
          <a:p>
            <a:pPr defTabSz="932742"/>
            <a:r>
              <a:rPr lang="en-US" sz="3200" dirty="0">
                <a:solidFill>
                  <a:srgbClr val="505050"/>
                </a:solidFill>
                <a:latin typeface="Segoe UI Light"/>
                <a:cs typeface="Segoe UI" panose="020B0502040204020203" pitchFamily="34" charset="0"/>
              </a:rPr>
              <a:t>Allows entering ‘Time on Behalf of’</a:t>
            </a:r>
          </a:p>
          <a:p>
            <a:pPr defTabSz="932742"/>
            <a:endParaRPr lang="en-US" sz="3200" dirty="0">
              <a:solidFill>
                <a:srgbClr val="505050"/>
              </a:solidFill>
              <a:latin typeface="Segoe UI Light"/>
              <a:cs typeface="Segoe UI" panose="020B0502040204020203" pitchFamily="34" charset="0"/>
            </a:endParaRPr>
          </a:p>
          <a:p>
            <a:pPr defTabSz="932742"/>
            <a:r>
              <a:rPr lang="en-US" sz="3200" dirty="0">
                <a:solidFill>
                  <a:srgbClr val="505050"/>
                </a:solidFill>
                <a:latin typeface="Segoe UI Light"/>
                <a:cs typeface="Segoe UI" panose="020B0502040204020203" pitchFamily="34" charset="0"/>
              </a:rPr>
              <a:t>Approval Workflow</a:t>
            </a:r>
          </a:p>
        </p:txBody>
      </p:sp>
      <p:sp>
        <p:nvSpPr>
          <p:cNvPr id="8" name="Title 1"/>
          <p:cNvSpPr txBox="1">
            <a:spLocks/>
          </p:cNvSpPr>
          <p:nvPr/>
        </p:nvSpPr>
        <p:spPr>
          <a:xfrm>
            <a:off x="9190036" y="301139"/>
            <a:ext cx="2971801"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R2</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716560433"/>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 y="296863"/>
            <a:ext cx="12434711" cy="914399"/>
          </a:xfrm>
          <a:prstGeom prst="rect">
            <a:avLst/>
          </a:prstGeom>
          <a:solidFill>
            <a:srgbClr val="00188F"/>
          </a:solidFill>
        </p:spPr>
        <p:txBody>
          <a:bodyPr vert="horz" wrap="square" lIns="438912" tIns="109728" rIns="111901" bIns="0" rtlCol="0" anchor="t" anchorCtr="0">
            <a:noAutofit/>
          </a:bodyPr>
          <a:lstStyle/>
          <a:p>
            <a:pPr defTabSz="914278">
              <a:lnSpc>
                <a:spcPct val="90000"/>
              </a:lnSpc>
              <a:spcBef>
                <a:spcPct val="0"/>
              </a:spcBef>
            </a:pPr>
            <a:r>
              <a:rPr lang="en-US" sz="5201" spc="-100" dirty="0">
                <a:ln w="3175">
                  <a:noFill/>
                </a:ln>
                <a:gradFill>
                  <a:gsLst>
                    <a:gs pos="0">
                      <a:srgbClr val="FFFFFF"/>
                    </a:gs>
                    <a:gs pos="74000">
                      <a:srgbClr val="FFFFFF"/>
                    </a:gs>
                  </a:gsLst>
                  <a:lin ang="5400000" scaled="1"/>
                </a:gradFill>
                <a:latin typeface="Segoe UI Light" panose="020B0502040204020203" pitchFamily="34" charset="0"/>
                <a:cs typeface="Segoe UI Light" panose="020B0502040204020203" pitchFamily="34" charset="0"/>
              </a:rPr>
              <a:t>Project Employee Expense Report</a:t>
            </a:r>
          </a:p>
        </p:txBody>
      </p:sp>
      <p:pic>
        <p:nvPicPr>
          <p:cNvPr id="4" name="Picture 3"/>
          <p:cNvPicPr>
            <a:picLocks noChangeAspect="1"/>
          </p:cNvPicPr>
          <p:nvPr/>
        </p:nvPicPr>
        <p:blipFill>
          <a:blip r:embed="rId2"/>
          <a:stretch>
            <a:fillRect/>
          </a:stretch>
        </p:blipFill>
        <p:spPr>
          <a:xfrm>
            <a:off x="5555372" y="1586636"/>
            <a:ext cx="6286295" cy="4355303"/>
          </a:xfrm>
          <a:prstGeom prst="rect">
            <a:avLst/>
          </a:prstGeom>
        </p:spPr>
      </p:pic>
      <p:sp>
        <p:nvSpPr>
          <p:cNvPr id="7" name="TextBox 6"/>
          <p:cNvSpPr txBox="1"/>
          <p:nvPr/>
        </p:nvSpPr>
        <p:spPr>
          <a:xfrm>
            <a:off x="360264" y="1668462"/>
            <a:ext cx="4081653" cy="4031873"/>
          </a:xfrm>
          <a:prstGeom prst="rect">
            <a:avLst/>
          </a:prstGeom>
          <a:noFill/>
        </p:spPr>
        <p:txBody>
          <a:bodyPr wrap="square" rtlCol="0">
            <a:spAutoFit/>
          </a:bodyPr>
          <a:lstStyle/>
          <a:p>
            <a:r>
              <a:rPr lang="en-US" sz="3200" dirty="0">
                <a:solidFill>
                  <a:srgbClr val="505050"/>
                </a:solidFill>
                <a:latin typeface="Segoe UI Light"/>
              </a:rPr>
              <a:t>Project Employee Expense Report and Project Timesheet Entry replace all of the functionality of both Business Portal T&amp;E and </a:t>
            </a:r>
            <a:r>
              <a:rPr lang="en-US" sz="3200" dirty="0" smtClean="0">
                <a:solidFill>
                  <a:srgbClr val="505050"/>
                </a:solidFill>
                <a:latin typeface="Segoe UI Light"/>
              </a:rPr>
              <a:t>Personal Data Keeper (PDK)!</a:t>
            </a:r>
            <a:endParaRPr lang="en-US" sz="3200" dirty="0">
              <a:solidFill>
                <a:srgbClr val="505050"/>
              </a:solidFill>
              <a:latin typeface="Segoe UI Light"/>
            </a:endParaRPr>
          </a:p>
        </p:txBody>
      </p:sp>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842188857"/>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398"/>
          </a:xfrm>
          <a:solidFill>
            <a:srgbClr val="00188F"/>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Profile						</a:t>
            </a:r>
          </a:p>
        </p:txBody>
      </p:sp>
      <p:sp>
        <p:nvSpPr>
          <p:cNvPr id="3" name="Text Placeholder 2"/>
          <p:cNvSpPr>
            <a:spLocks noGrp="1"/>
          </p:cNvSpPr>
          <p:nvPr>
            <p:ph type="body" sz="quarter" idx="10"/>
          </p:nvPr>
        </p:nvSpPr>
        <p:spPr>
          <a:xfrm>
            <a:off x="323548" y="1673352"/>
            <a:ext cx="5484843" cy="4319249"/>
          </a:xfrm>
        </p:spPr>
        <p:txBody>
          <a:bodyPr/>
          <a:lstStyle/>
          <a:p>
            <a:r>
              <a:rPr lang="en-US" dirty="0"/>
              <a:t>Employee </a:t>
            </a:r>
            <a:r>
              <a:rPr lang="en-US" dirty="0" smtClean="0"/>
              <a:t>is able </a:t>
            </a:r>
            <a:r>
              <a:rPr lang="en-US" dirty="0"/>
              <a:t>to view and edit their employment information</a:t>
            </a:r>
          </a:p>
          <a:p>
            <a:endParaRPr lang="en-US" dirty="0"/>
          </a:p>
          <a:p>
            <a:r>
              <a:rPr lang="en-US" dirty="0"/>
              <a:t>Address, Dependents, Emergency </a:t>
            </a:r>
            <a:r>
              <a:rPr lang="en-US" dirty="0" smtClean="0"/>
              <a:t>Contacts, </a:t>
            </a:r>
            <a:r>
              <a:rPr lang="en-US" dirty="0"/>
              <a:t>and Position History</a:t>
            </a:r>
          </a:p>
          <a:p>
            <a:endParaRPr lang="en-US" sz="3060" dirty="0">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3"/>
          <a:stretch>
            <a:fillRect/>
          </a:stretch>
        </p:blipFill>
        <p:spPr>
          <a:xfrm>
            <a:off x="5835129" y="1211262"/>
            <a:ext cx="6174308" cy="5531984"/>
          </a:xfrm>
          <a:prstGeom prst="rect">
            <a:avLst/>
          </a:prstGeom>
          <a:effectLst>
            <a:reflection blurRad="6350" stA="52000" endA="300" endPos="35000" dir="5400000" sy="-100000" algn="bl" rotWithShape="0"/>
          </a:effectLst>
        </p:spPr>
      </p:pic>
      <p:sp>
        <p:nvSpPr>
          <p:cNvPr id="6"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970838818"/>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00188F"/>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Manager Team Profile				</a:t>
            </a:r>
          </a:p>
        </p:txBody>
      </p:sp>
      <p:sp>
        <p:nvSpPr>
          <p:cNvPr id="3" name="Text Placeholder 2"/>
          <p:cNvSpPr>
            <a:spLocks noGrp="1"/>
          </p:cNvSpPr>
          <p:nvPr>
            <p:ph type="body" sz="quarter" idx="10"/>
          </p:nvPr>
        </p:nvSpPr>
        <p:spPr>
          <a:xfrm>
            <a:off x="295181" y="1673352"/>
            <a:ext cx="5484843" cy="4326441"/>
          </a:xfrm>
        </p:spPr>
        <p:txBody>
          <a:bodyPr/>
          <a:lstStyle/>
          <a:p>
            <a:r>
              <a:rPr lang="en-US" dirty="0"/>
              <a:t>Manager </a:t>
            </a:r>
            <a:r>
              <a:rPr lang="en-US" dirty="0" smtClean="0"/>
              <a:t>is able </a:t>
            </a:r>
            <a:r>
              <a:rPr lang="en-US" dirty="0"/>
              <a:t>to view and edit their team </a:t>
            </a:r>
            <a:r>
              <a:rPr lang="en-US" dirty="0" smtClean="0"/>
              <a:t>member’s </a:t>
            </a:r>
            <a:r>
              <a:rPr lang="en-US" dirty="0"/>
              <a:t>data</a:t>
            </a:r>
          </a:p>
          <a:p>
            <a:endParaRPr lang="en-US" dirty="0"/>
          </a:p>
          <a:p>
            <a:r>
              <a:rPr lang="en-US" dirty="0"/>
              <a:t>Address, Dependents, Emergency </a:t>
            </a:r>
            <a:r>
              <a:rPr lang="en-US" dirty="0" smtClean="0"/>
              <a:t>Contacts, </a:t>
            </a:r>
            <a:r>
              <a:rPr lang="en-US" dirty="0"/>
              <a:t>and Position History</a:t>
            </a:r>
          </a:p>
          <a:p>
            <a:endParaRPr lang="en-US" dirty="0">
              <a:cs typeface="Segoe UI Light" panose="020B0502040204020203" pitchFamily="34" charset="0"/>
            </a:endParaRPr>
          </a:p>
          <a:p>
            <a:endParaRPr lang="en-US" sz="3060" dirty="0">
              <a:latin typeface="Segoe UI Light" panose="020B0502040204020203" pitchFamily="34" charset="0"/>
              <a:cs typeface="Segoe UI Light" panose="020B0502040204020203" pitchFamily="34" charset="0"/>
            </a:endParaRPr>
          </a:p>
        </p:txBody>
      </p:sp>
      <p:pic>
        <p:nvPicPr>
          <p:cNvPr id="6" name="Picture 5"/>
          <p:cNvPicPr>
            <a:picLocks noChangeAspect="1"/>
          </p:cNvPicPr>
          <p:nvPr/>
        </p:nvPicPr>
        <p:blipFill>
          <a:blip r:embed="rId3"/>
          <a:stretch>
            <a:fillRect/>
          </a:stretch>
        </p:blipFill>
        <p:spPr>
          <a:xfrm>
            <a:off x="5987529" y="1241878"/>
            <a:ext cx="6174308" cy="5531984"/>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900916909"/>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skills and training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608" y="1673352"/>
            <a:ext cx="5484843" cy="3594830"/>
          </a:xfrm>
        </p:spPr>
        <p:txBody>
          <a:bodyPr/>
          <a:lstStyle/>
          <a:p>
            <a:r>
              <a:rPr lang="en-US" dirty="0">
                <a:latin typeface="Segoe UI Light" panose="020B0502040204020203" pitchFamily="34" charset="0"/>
                <a:cs typeface="Segoe UI Light" panose="020B0502040204020203" pitchFamily="34" charset="0"/>
              </a:rPr>
              <a:t>Part of self service for employee to view and maintain their education </a:t>
            </a:r>
            <a:r>
              <a:rPr lang="en-US" dirty="0" smtClean="0">
                <a:latin typeface="Segoe UI Light" panose="020B0502040204020203" pitchFamily="34" charset="0"/>
                <a:cs typeface="Segoe UI Light" panose="020B0502040204020203" pitchFamily="34" charset="0"/>
              </a:rPr>
              <a:t/>
            </a:r>
            <a:br>
              <a:rPr lang="en-US" dirty="0" smtClean="0">
                <a:latin typeface="Segoe UI Light" panose="020B0502040204020203" pitchFamily="34" charset="0"/>
                <a:cs typeface="Segoe UI Light" panose="020B0502040204020203" pitchFamily="34" charset="0"/>
              </a:rPr>
            </a:br>
            <a:r>
              <a:rPr lang="en-US" dirty="0" smtClean="0">
                <a:latin typeface="Segoe UI Light" panose="020B0502040204020203" pitchFamily="34" charset="0"/>
                <a:cs typeface="Segoe UI Light" panose="020B0502040204020203" pitchFamily="34" charset="0"/>
              </a:rPr>
              <a:t>and </a:t>
            </a:r>
            <a:r>
              <a:rPr lang="en-US" dirty="0">
                <a:latin typeface="Segoe UI Light" panose="020B0502040204020203" pitchFamily="34" charset="0"/>
                <a:cs typeface="Segoe UI Light" panose="020B0502040204020203" pitchFamily="34" charset="0"/>
              </a:rPr>
              <a:t>tests</a:t>
            </a:r>
          </a:p>
          <a:p>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Employee can view skills and training history</a:t>
            </a:r>
          </a:p>
        </p:txBody>
      </p:sp>
      <p:pic>
        <p:nvPicPr>
          <p:cNvPr id="4" name="Picture 3"/>
          <p:cNvPicPr>
            <a:picLocks noChangeAspect="1"/>
          </p:cNvPicPr>
          <p:nvPr/>
        </p:nvPicPr>
        <p:blipFill>
          <a:blip r:embed="rId3"/>
          <a:stretch>
            <a:fillRect/>
          </a:stretch>
        </p:blipFill>
        <p:spPr>
          <a:xfrm>
            <a:off x="5761170" y="1292715"/>
            <a:ext cx="6388483" cy="4120109"/>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39755597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Manager skills and training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1658" y="1673352"/>
            <a:ext cx="5316036" cy="4789003"/>
          </a:xfrm>
        </p:spPr>
        <p:txBody>
          <a:bodyPr/>
          <a:lstStyle/>
          <a:p>
            <a:r>
              <a:rPr lang="en-US" dirty="0">
                <a:latin typeface="Segoe UI Light" panose="020B0502040204020203" pitchFamily="34" charset="0"/>
                <a:cs typeface="Segoe UI Light" panose="020B0502040204020203" pitchFamily="34" charset="0"/>
              </a:rPr>
              <a:t>M</a:t>
            </a:r>
            <a:r>
              <a:rPr lang="en-US" dirty="0" smtClean="0">
                <a:latin typeface="Segoe UI Light" panose="020B0502040204020203" pitchFamily="34" charset="0"/>
                <a:cs typeface="Segoe UI Light" panose="020B0502040204020203" pitchFamily="34" charset="0"/>
              </a:rPr>
              <a:t>anager can </a:t>
            </a:r>
            <a:r>
              <a:rPr lang="en-US" dirty="0">
                <a:latin typeface="Segoe UI Light" panose="020B0502040204020203" pitchFamily="34" charset="0"/>
                <a:cs typeface="Segoe UI Light" panose="020B0502040204020203" pitchFamily="34" charset="0"/>
              </a:rPr>
              <a:t>view and maintain their employee’s education and tests</a:t>
            </a:r>
          </a:p>
          <a:p>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Manager can view employee’s skills and </a:t>
            </a:r>
            <a:r>
              <a:rPr lang="en-US" dirty="0" smtClean="0">
                <a:latin typeface="Segoe UI Light" panose="020B0502040204020203" pitchFamily="34" charset="0"/>
                <a:cs typeface="Segoe UI Light" panose="020B0502040204020203" pitchFamily="34" charset="0"/>
              </a:rPr>
              <a:t/>
            </a:r>
            <a:br>
              <a:rPr lang="en-US" dirty="0" smtClean="0">
                <a:latin typeface="Segoe UI Light" panose="020B0502040204020203" pitchFamily="34" charset="0"/>
                <a:cs typeface="Segoe UI Light" panose="020B0502040204020203" pitchFamily="34" charset="0"/>
              </a:rPr>
            </a:br>
            <a:r>
              <a:rPr lang="en-US" dirty="0" smtClean="0">
                <a:latin typeface="Segoe UI Light" panose="020B0502040204020203" pitchFamily="34" charset="0"/>
                <a:cs typeface="Segoe UI Light" panose="020B0502040204020203" pitchFamily="34" charset="0"/>
              </a:rPr>
              <a:t>training </a:t>
            </a:r>
            <a:r>
              <a:rPr lang="en-US" dirty="0">
                <a:latin typeface="Segoe UI Light" panose="020B0502040204020203" pitchFamily="34" charset="0"/>
                <a:cs typeface="Segoe UI Light" panose="020B0502040204020203" pitchFamily="34" charset="0"/>
              </a:rPr>
              <a:t>history</a:t>
            </a:r>
          </a:p>
          <a:p>
            <a:endParaRPr lang="en-US" dirty="0">
              <a:latin typeface="Segoe UI Light" panose="020B0502040204020203" pitchFamily="34" charset="0"/>
              <a:cs typeface="Segoe UI Light" panose="020B0502040204020203" pitchFamily="34" charset="0"/>
            </a:endParaRPr>
          </a:p>
          <a:p>
            <a:r>
              <a:rPr lang="en-US" dirty="0">
                <a:latin typeface="Segoe UI Light" panose="020B0502040204020203" pitchFamily="34" charset="0"/>
                <a:cs typeface="Segoe UI Light" panose="020B0502040204020203" pitchFamily="34" charset="0"/>
              </a:rPr>
              <a:t>Driven from navigation lists</a:t>
            </a:r>
          </a:p>
        </p:txBody>
      </p:sp>
      <p:pic>
        <p:nvPicPr>
          <p:cNvPr id="4" name="Picture 3"/>
          <p:cNvPicPr>
            <a:picLocks noChangeAspect="1"/>
          </p:cNvPicPr>
          <p:nvPr/>
        </p:nvPicPr>
        <p:blipFill>
          <a:blip r:embed="rId3"/>
          <a:stretch>
            <a:fillRect/>
          </a:stretch>
        </p:blipFill>
        <p:spPr>
          <a:xfrm>
            <a:off x="5761170" y="1292715"/>
            <a:ext cx="6388483" cy="4120109"/>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3751943873"/>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3"/>
            <a:ext cx="12432948" cy="914400"/>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benefits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4772" y="1673352"/>
            <a:ext cx="5484843" cy="1514261"/>
          </a:xfrm>
        </p:spPr>
        <p:txBody>
          <a:bodyPr/>
          <a:lstStyle/>
          <a:p>
            <a:r>
              <a:rPr lang="en-US" dirty="0">
                <a:latin typeface="Segoe UI Light" panose="020B0502040204020203" pitchFamily="34" charset="0"/>
                <a:cs typeface="Segoe UI Light" panose="020B0502040204020203" pitchFamily="34" charset="0"/>
              </a:rPr>
              <a:t>Employee can view their benefits with employer and employee </a:t>
            </a:r>
            <a:r>
              <a:rPr lang="en-US" dirty="0" smtClean="0">
                <a:latin typeface="Segoe UI Light" panose="020B0502040204020203" pitchFamily="34" charset="0"/>
                <a:cs typeface="Segoe UI Light" panose="020B0502040204020203" pitchFamily="34" charset="0"/>
              </a:rPr>
              <a:t>contributions</a:t>
            </a:r>
            <a:endParaRPr lang="en-US"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5761334" y="1300574"/>
            <a:ext cx="6278802" cy="4044834"/>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2442264877"/>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301139"/>
            <a:ext cx="12432948" cy="910124"/>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paystubs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03917" y="1673352"/>
            <a:ext cx="2981706" cy="3287054"/>
          </a:xfrm>
        </p:spPr>
        <p:txBody>
          <a:bodyPr/>
          <a:lstStyle/>
          <a:p>
            <a:r>
              <a:rPr lang="en-US" dirty="0">
                <a:latin typeface="Segoe UI Light" panose="020B0502040204020203" pitchFamily="34" charset="0"/>
                <a:cs typeface="Segoe UI Light" panose="020B0502040204020203" pitchFamily="34" charset="0"/>
              </a:rPr>
              <a:t>In Self Service, an employee can now view or print their paystubs from the </a:t>
            </a:r>
            <a:r>
              <a:rPr lang="en-US" dirty="0" smtClean="0">
                <a:latin typeface="Segoe UI Light" panose="020B0502040204020203" pitchFamily="34" charset="0"/>
                <a:cs typeface="Segoe UI Light" panose="020B0502040204020203" pitchFamily="34" charset="0"/>
              </a:rPr>
              <a:t>Paystubs </a:t>
            </a:r>
            <a:r>
              <a:rPr lang="en-US" dirty="0">
                <a:latin typeface="Segoe UI Light" panose="020B0502040204020203" pitchFamily="34" charset="0"/>
                <a:cs typeface="Segoe UI Light" panose="020B0502040204020203" pitchFamily="34" charset="0"/>
              </a:rPr>
              <a:t>N</a:t>
            </a:r>
            <a:r>
              <a:rPr lang="en-US" dirty="0" smtClean="0">
                <a:latin typeface="Segoe UI Light" panose="020B0502040204020203" pitchFamily="34" charset="0"/>
                <a:cs typeface="Segoe UI Light" panose="020B0502040204020203" pitchFamily="34" charset="0"/>
              </a:rPr>
              <a:t>avigation List</a:t>
            </a:r>
            <a:endParaRPr lang="en-US"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stretch>
            <a:fillRect/>
          </a:stretch>
        </p:blipFill>
        <p:spPr>
          <a:xfrm>
            <a:off x="3600782" y="1317544"/>
            <a:ext cx="8561056" cy="3601079"/>
          </a:xfrm>
          <a:prstGeom prst="rect">
            <a:avLst/>
          </a:prstGeom>
          <a:effectLst>
            <a:reflection blurRad="6350" stA="52000" endA="300" endPos="35000" dir="5400000" sy="-100000" algn="bl" rotWithShape="0"/>
          </a:effectLst>
        </p:spPr>
      </p:pic>
      <p:pic>
        <p:nvPicPr>
          <p:cNvPr id="5" name="Picture 4"/>
          <p:cNvPicPr>
            <a:picLocks noChangeAspect="1"/>
          </p:cNvPicPr>
          <p:nvPr/>
        </p:nvPicPr>
        <p:blipFill>
          <a:blip r:embed="rId4"/>
          <a:stretch>
            <a:fillRect/>
          </a:stretch>
        </p:blipFill>
        <p:spPr>
          <a:xfrm>
            <a:off x="4382175" y="3573456"/>
            <a:ext cx="8053418" cy="3021246"/>
          </a:xfrm>
          <a:prstGeom prst="rect">
            <a:avLst/>
          </a:prstGeom>
          <a:effectLst>
            <a:reflection blurRad="6350" stA="52000" endA="300" endPos="35000" dir="5400000" sy="-100000" algn="bl" rotWithShape="0"/>
          </a:effectLst>
        </p:spPr>
      </p:pic>
      <p:sp>
        <p:nvSpPr>
          <p:cNvPr id="6"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213289697"/>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3168"/>
            <a:ext cx="12432948" cy="918095"/>
          </a:xfrm>
          <a:solidFill>
            <a:srgbClr val="00188F"/>
          </a:solidFill>
        </p:spPr>
        <p:txBody>
          <a:bodyPr vert="horz" wrap="square" lIns="438912" tIns="109728" rIns="111901" bIns="0" rtlCol="0" anchor="t" anchorCtr="0">
            <a:noAutofit/>
          </a:bodyPr>
          <a:lstStyle/>
          <a:p>
            <a:pPr defTabSz="914278"/>
            <a:r>
              <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W4						</a:t>
            </a:r>
          </a:p>
        </p:txBody>
      </p:sp>
      <p:sp>
        <p:nvSpPr>
          <p:cNvPr id="3" name="Text Placeholder 2"/>
          <p:cNvSpPr>
            <a:spLocks noGrp="1"/>
          </p:cNvSpPr>
          <p:nvPr>
            <p:ph type="body" sz="quarter" idx="10"/>
          </p:nvPr>
        </p:nvSpPr>
        <p:spPr>
          <a:xfrm>
            <a:off x="327439" y="1673352"/>
            <a:ext cx="5484843" cy="5039585"/>
          </a:xfrm>
        </p:spPr>
        <p:txBody>
          <a:bodyPr/>
          <a:lstStyle/>
          <a:p>
            <a:r>
              <a:rPr lang="en-US" dirty="0">
                <a:latin typeface="Segoe UI Light" panose="020B0502040204020203" pitchFamily="34" charset="0"/>
                <a:cs typeface="Segoe UI Light" panose="020B0502040204020203" pitchFamily="34" charset="0"/>
              </a:rPr>
              <a:t>An employee can edit their </a:t>
            </a:r>
            <a:r>
              <a:rPr lang="en-US" dirty="0" smtClean="0">
                <a:latin typeface="Segoe UI Light" panose="020B0502040204020203" pitchFamily="34" charset="0"/>
                <a:cs typeface="Segoe UI Light" panose="020B0502040204020203" pitchFamily="34" charset="0"/>
              </a:rPr>
              <a:t>W4 information</a:t>
            </a:r>
            <a:r>
              <a:rPr lang="en-US" dirty="0">
                <a:latin typeface="Segoe UI Light" panose="020B0502040204020203" pitchFamily="34" charset="0"/>
                <a:cs typeface="Segoe UI Light" panose="020B0502040204020203" pitchFamily="34" charset="0"/>
              </a:rPr>
              <a:t>, add or change the additional </a:t>
            </a:r>
            <a:r>
              <a:rPr lang="en-US" dirty="0" smtClean="0">
                <a:latin typeface="Segoe UI Light" panose="020B0502040204020203" pitchFamily="34" charset="0"/>
                <a:cs typeface="Segoe UI Light" panose="020B0502040204020203" pitchFamily="34" charset="0"/>
              </a:rPr>
              <a:t>withholding, and </a:t>
            </a:r>
            <a:r>
              <a:rPr lang="en-US" dirty="0">
                <a:latin typeface="Segoe UI Light" panose="020B0502040204020203" pitchFamily="34" charset="0"/>
                <a:cs typeface="Segoe UI Light" panose="020B0502040204020203" pitchFamily="34" charset="0"/>
              </a:rPr>
              <a:t>update the number of </a:t>
            </a:r>
            <a:r>
              <a:rPr lang="en-US" dirty="0" smtClean="0">
                <a:latin typeface="Segoe UI Light" panose="020B0502040204020203" pitchFamily="34" charset="0"/>
                <a:cs typeface="Segoe UI Light" panose="020B0502040204020203" pitchFamily="34" charset="0"/>
              </a:rPr>
              <a:t>deductions</a:t>
            </a:r>
          </a:p>
          <a:p>
            <a:r>
              <a:rPr lang="en-US" dirty="0" smtClean="0">
                <a:latin typeface="Segoe UI Light" panose="020B0502040204020203" pitchFamily="34" charset="0"/>
                <a:cs typeface="Segoe UI Light" panose="020B0502040204020203" pitchFamily="34" charset="0"/>
              </a:rPr>
              <a:t>With </a:t>
            </a:r>
            <a:r>
              <a:rPr lang="en-US" dirty="0">
                <a:latin typeface="Segoe UI Light" panose="020B0502040204020203" pitchFamily="34" charset="0"/>
                <a:cs typeface="Segoe UI Light" panose="020B0502040204020203" pitchFamily="34" charset="0"/>
              </a:rPr>
              <a:t>workflow, the payroll administrator can route the W4 information appropriately</a:t>
            </a:r>
          </a:p>
          <a:p>
            <a:endParaRPr lang="en-US" sz="3060" dirty="0">
              <a:latin typeface="Segoe UI Light" panose="020B0502040204020203" pitchFamily="34" charset="0"/>
              <a:cs typeface="Segoe UI Light" panose="020B0502040204020203" pitchFamily="34" charset="0"/>
            </a:endParaRPr>
          </a:p>
          <a:p>
            <a:endParaRPr lang="en-US" sz="3060" dirty="0">
              <a:latin typeface="Segoe UI Light" panose="020B0502040204020203" pitchFamily="34" charset="0"/>
              <a:cs typeface="Segoe UI Light" panose="020B0502040204020203" pitchFamily="34"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970739" y="1219234"/>
            <a:ext cx="6182682" cy="4548559"/>
          </a:xfrm>
          <a:prstGeom prst="rect">
            <a:avLst/>
          </a:prstGeom>
          <a:noFill/>
          <a:ln>
            <a:noFill/>
          </a:ln>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186145069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 y="296862"/>
            <a:ext cx="12432948" cy="904559"/>
          </a:xfrm>
          <a:solidFill>
            <a:srgbClr val="00188F"/>
          </a:solidFill>
        </p:spPr>
        <p:txBody>
          <a:bodyPr vert="horz" wrap="square" lIns="438912" tIns="109728" rIns="111901" bIns="0" rtlCol="0" anchor="t" anchorCtr="0">
            <a:noAutofit/>
          </a:bodyPr>
          <a:lstStyle/>
          <a:p>
            <a:pPr defTabSz="914278"/>
            <a:r>
              <a:rPr lang="en-US" sz="5201" spc="-100" dirty="0" smtClean="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rPr>
              <a:t>Employee direct deposit			</a:t>
            </a:r>
            <a:endParaRPr lang="en-US" sz="5201" spc="-100" dirty="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0"/>
          </p:nvPr>
        </p:nvSpPr>
        <p:spPr>
          <a:xfrm>
            <a:off x="314035" y="1673352"/>
            <a:ext cx="5484843" cy="4481227"/>
          </a:xfrm>
        </p:spPr>
        <p:txBody>
          <a:bodyPr/>
          <a:lstStyle/>
          <a:p>
            <a:r>
              <a:rPr lang="en-US" dirty="0">
                <a:latin typeface="Segoe UI Light" panose="020B0502040204020203" pitchFamily="34" charset="0"/>
                <a:cs typeface="Segoe UI Light" panose="020B0502040204020203" pitchFamily="34" charset="0"/>
              </a:rPr>
              <a:t>An employee can edit their deposit information, add </a:t>
            </a:r>
            <a:r>
              <a:rPr lang="en-US" dirty="0" smtClean="0">
                <a:latin typeface="Segoe UI Light" panose="020B0502040204020203" pitchFamily="34" charset="0"/>
                <a:cs typeface="Segoe UI Light" panose="020B0502040204020203" pitchFamily="34" charset="0"/>
              </a:rPr>
              <a:t>accounts, </a:t>
            </a:r>
            <a:r>
              <a:rPr lang="en-US" dirty="0">
                <a:latin typeface="Segoe UI Light" panose="020B0502040204020203" pitchFamily="34" charset="0"/>
                <a:cs typeface="Segoe UI Light" panose="020B0502040204020203" pitchFamily="34" charset="0"/>
              </a:rPr>
              <a:t>or change the </a:t>
            </a:r>
            <a:r>
              <a:rPr lang="en-US" dirty="0" smtClean="0">
                <a:latin typeface="Segoe UI Light" panose="020B0502040204020203" pitchFamily="34" charset="0"/>
                <a:cs typeface="Segoe UI Light" panose="020B0502040204020203" pitchFamily="34" charset="0"/>
              </a:rPr>
              <a:t>distribution</a:t>
            </a:r>
            <a:endParaRPr lang="en-US" dirty="0">
              <a:latin typeface="Segoe UI Light" panose="020B0502040204020203" pitchFamily="34" charset="0"/>
              <a:cs typeface="Segoe UI Light" panose="020B0502040204020203" pitchFamily="34" charset="0"/>
            </a:endParaRPr>
          </a:p>
          <a:p>
            <a:endParaRPr lang="en-US" dirty="0" smtClean="0">
              <a:latin typeface="Segoe UI Light" panose="020B0502040204020203" pitchFamily="34" charset="0"/>
              <a:cs typeface="Segoe UI Light" panose="020B0502040204020203" pitchFamily="34" charset="0"/>
            </a:endParaRPr>
          </a:p>
          <a:p>
            <a:r>
              <a:rPr lang="en-US" dirty="0" smtClean="0">
                <a:latin typeface="Segoe UI Light" panose="020B0502040204020203" pitchFamily="34" charset="0"/>
                <a:cs typeface="Segoe UI Light" panose="020B0502040204020203" pitchFamily="34" charset="0"/>
              </a:rPr>
              <a:t>With </a:t>
            </a:r>
            <a:r>
              <a:rPr lang="en-US" dirty="0">
                <a:latin typeface="Segoe UI Light" panose="020B0502040204020203" pitchFamily="34" charset="0"/>
                <a:cs typeface="Segoe UI Light" panose="020B0502040204020203" pitchFamily="34" charset="0"/>
              </a:rPr>
              <a:t>workflow, the payroll administrator can route the deposit information appropriately</a:t>
            </a:r>
          </a:p>
        </p:txBody>
      </p:sp>
      <p:pic>
        <p:nvPicPr>
          <p:cNvPr id="4" name="Picture 3"/>
          <p:cNvPicPr>
            <a:picLocks noChangeAspect="1"/>
          </p:cNvPicPr>
          <p:nvPr/>
        </p:nvPicPr>
        <p:blipFill>
          <a:blip r:embed="rId3"/>
          <a:stretch>
            <a:fillRect/>
          </a:stretch>
        </p:blipFill>
        <p:spPr>
          <a:xfrm>
            <a:off x="5761170" y="1201422"/>
            <a:ext cx="6401933" cy="4313290"/>
          </a:xfrm>
          <a:prstGeom prst="rect">
            <a:avLst/>
          </a:prstGeom>
          <a:effectLst>
            <a:reflection blurRad="6350" stA="52000" endA="300" endPos="35000" dir="5400000" sy="-100000" algn="bl" rotWithShape="0"/>
          </a:effectLst>
        </p:spPr>
      </p:pic>
      <p:sp>
        <p:nvSpPr>
          <p:cNvPr id="5" name="Title 1"/>
          <p:cNvSpPr txBox="1">
            <a:spLocks/>
          </p:cNvSpPr>
          <p:nvPr/>
        </p:nvSpPr>
        <p:spPr>
          <a:xfrm>
            <a:off x="8799968" y="301139"/>
            <a:ext cx="3361869" cy="910124"/>
          </a:xfrm>
          <a:prstGeom prst="rect">
            <a:avLst/>
          </a:prstGeom>
          <a:noFill/>
        </p:spPr>
        <p:txBody>
          <a:bodyPr vert="horz" wrap="square" lIns="438912" tIns="109728" rIns="111901" bIns="0" rtlCol="0" anchor="t" anchorCtr="0">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278"/>
            <a:r>
              <a:rPr sz="5201" spc="-100">
                <a:gradFill>
                  <a:gsLst>
                    <a:gs pos="0">
                      <a:srgbClr val="FFFFFF"/>
                    </a:gs>
                    <a:gs pos="74000">
                      <a:srgbClr val="FFFFFF"/>
                    </a:gs>
                  </a:gsLst>
                  <a:lin ang="5400000" scaled="1"/>
                </a:gradFill>
                <a:cs typeface="Segoe UI Light" panose="020B0502040204020203" pitchFamily="34" charset="0"/>
              </a:rPr>
              <a:t>		</a:t>
            </a:r>
            <a:r>
              <a:rPr sz="4000" spc="-100">
                <a:gradFill>
                  <a:gsLst>
                    <a:gs pos="0">
                      <a:srgbClr val="FFFFFF"/>
                    </a:gs>
                    <a:gs pos="74000">
                      <a:srgbClr val="FFFFFF"/>
                    </a:gs>
                  </a:gsLst>
                  <a:lin ang="5400000" scaled="1"/>
                </a:gradFill>
                <a:cs typeface="Segoe UI Light" panose="020B0502040204020203" pitchFamily="34" charset="0"/>
              </a:rPr>
              <a:t>2015</a:t>
            </a:r>
            <a:endParaRPr sz="4400" spc="-100">
              <a:gradFill>
                <a:gsLst>
                  <a:gs pos="0">
                    <a:srgbClr val="FFFFFF"/>
                  </a:gs>
                  <a:gs pos="74000">
                    <a:srgbClr val="FFFFFF"/>
                  </a:gs>
                </a:gsLst>
                <a:lin ang="5400000" scaled="1"/>
              </a:gradFill>
              <a:cs typeface="Segoe UI Light" panose="020B0502040204020203" pitchFamily="34" charset="0"/>
            </a:endParaRPr>
          </a:p>
        </p:txBody>
      </p:sp>
    </p:spTree>
    <p:extLst>
      <p:ext uri="{BB962C8B-B14F-4D97-AF65-F5344CB8AC3E}">
        <p14:creationId xmlns:p14="http://schemas.microsoft.com/office/powerpoint/2010/main" val="428432141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3-30650 Convergence 2015 Concurrent 16x9">
  <a:themeElements>
    <a:clrScheme name="3-30650 BO Convergence15">
      <a:dk1>
        <a:srgbClr val="505050"/>
      </a:dk1>
      <a:lt1>
        <a:srgbClr val="FFFFFF"/>
      </a:lt1>
      <a:dk2>
        <a:srgbClr val="5C2D91"/>
      </a:dk2>
      <a:lt2>
        <a:srgbClr val="EAEAEA"/>
      </a:lt2>
      <a:accent1>
        <a:srgbClr val="004B1C"/>
      </a:accent1>
      <a:accent2>
        <a:srgbClr val="A80000"/>
      </a:accent2>
      <a:accent3>
        <a:srgbClr val="0078D7"/>
      </a:accent3>
      <a:accent4>
        <a:srgbClr val="BAD80A"/>
      </a:accent4>
      <a:accent5>
        <a:srgbClr val="00BCF2"/>
      </a:accent5>
      <a:accent6>
        <a:srgbClr val="FFB900"/>
      </a:accent6>
      <a:hlink>
        <a:srgbClr val="5C2D91"/>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onvergence_2015_Concurrent_16x9_v03.potx" id="{CB1EFC50-FE97-4BD6-AC36-6311DB608F21}" vid="{7484CD7E-417F-408A-B566-E5B823567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o359a72c0e394a2bbc3ef6c803acc180>
    <Event_x0020_Start_x0020_Date xmlns="e36bfbf9-5e42-489c-a259-4c54eb22cb57">2015-03-16T07:00:00+00:00</Event_x0020_Start_x0020_Date>
    <LikesCount xmlns="http://schemas.microsoft.com/sharepoint/v3" xsi:nil="true"/>
    <Event_x0020_End_x0020_Date xmlns="e36bfbf9-5e42-489c-a259-4c54eb22cb57">2015-03-19T07:00:00+00:00</Event_x0020_End_x0020_Date>
    <o05f84fa51b8493184c53e88c1048d4a xmlns="e36bfbf9-5e42-489c-a259-4c54eb22cb57">
      <Terms xmlns="http://schemas.microsoft.com/office/infopath/2007/PartnerControls"/>
    </o05f84fa51b8493184c53e88c1048d4a>
    <Presentation_x0020_Date xmlns="e36bfbf9-5e42-489c-a259-4c54eb22cb57">2015-03-16T00:00:00-04:00</Presentation_x0020_Date>
    <Ratings xmlns="http://schemas.microsoft.com/sharepoint/v3" xsi:nil="true"/>
    <MS_x0020_Content_x0020_Owner xmlns="e36bfbf9-5e42-489c-a259-4c54eb22cb57">
      <UserInfo>
        <DisplayName>Heather Kulla</DisplayName>
        <AccountId>1684</AccountId>
        <AccountType/>
      </UserInfo>
    </MS_x0020_Content_x0020_Owner>
    <MS_x0020_Speaker xmlns="e36bfbf9-5e42-489c-a259-4c54eb22cb57">
      <UserInfo>
        <DisplayName/>
        <AccountId xsi:nil="true"/>
        <AccountType/>
      </UserInfo>
    </MS_x0020_Speaker>
    <g9dd8d57dc62470db6c80d9bb76f6f98 xmlns="e36bfbf9-5e42-489c-a259-4c54eb22cb57">
      <Terms xmlns="http://schemas.microsoft.com/office/infopath/2007/PartnerControls">
        <TermInfo xmlns="http://schemas.microsoft.com/office/infopath/2007/PartnerControls">
          <TermName xmlns="http://schemas.microsoft.com/office/infopath/2007/PartnerControls">Microsoft Dynamics</TermName>
          <TermId xmlns="http://schemas.microsoft.com/office/infopath/2007/PartnerControls">b8ad994f-bf2b-44e1-98a5-d4268f31aa0b</TermId>
        </TermInfo>
      </Terms>
    </g9dd8d57dc62470db6c80d9bb76f6f98>
    <ha6fe286c6b34f98b7bef39f1ccb86a0 xmlns="e36bfbf9-5e42-489c-a259-4c54eb22cb57">
      <Terms xmlns="http://schemas.microsoft.com/office/infopath/2007/PartnerControls"/>
    </ha6fe286c6b34f98b7bef39f1ccb86a0>
    <LikedBy xmlns="http://schemas.microsoft.com/sharepoint/v3">
      <UserInfo>
        <DisplayName/>
        <AccountId xsi:nil="true"/>
        <AccountType/>
      </UserInfo>
    </LikedBy>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IT professionals</TermName>
          <TermId xmlns="http://schemas.microsoft.com/office/infopath/2007/PartnerControls">f9d20670-fa9a-45b8-a017-ba71db81a534</TermId>
        </TermInfo>
        <TermInfo xmlns="http://schemas.microsoft.com/office/infopath/2007/PartnerControls">
          <TermName xmlns="http://schemas.microsoft.com/office/infopath/2007/PartnerControls">business decision makers</TermName>
          <TermId xmlns="http://schemas.microsoft.com/office/infopath/2007/PartnerControls">c5581652-6887-44c0-9e7e-d38ca54728bd</TermId>
        </TermInfo>
      </Terms>
    </o915802bd8fb417bbe5f6f423fd076a0>
    <External_x0020_Speaker xmlns="e36bfbf9-5e42-489c-a259-4c54eb22cb57">Alice Newsam, Daryl Anderson</External_x0020_Speaker>
    <Session_x0020_Code xmlns="e36bfbf9-5e42-489c-a259-4c54eb22cb57">CS15G009-R1</Session_x0020_Cod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Convergence 2015 Concurrent Session</TermName>
          <TermId xmlns="http://schemas.microsoft.com/office/infopath/2007/PartnerControls">cf3b019c-2beb-488d-a037-3f61c6c229ce</TermId>
        </TermInfo>
        <TermInfo xmlns="http://schemas.microsoft.com/office/infopath/2007/PartnerControls">
          <TermName xmlns="http://schemas.microsoft.com/office/infopath/2007/PartnerControls">Microsoft Dynamics</TermName>
          <TermId xmlns="http://schemas.microsoft.com/office/infopath/2007/PartnerControls">f467b403-c2bb-45f7-8d4f-df1099966b23</TermId>
        </TermInfo>
      </Terms>
    </TaxKeywordTaxHTField>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Convergence 2015</TermName>
          <TermId xmlns="http://schemas.microsoft.com/office/infopath/2007/PartnerControls">dcc8cc5d-6e3a-4ca1-bafd-fb9c1db686c7</TermId>
        </TermInfo>
      </Terms>
    </i23d7ba649194ae1bace8707520bbe5b>
    <TaxCatchAll xmlns="230e9df3-be65-4c73-a93b-d1236ebd677e">
      <Value>409</Value>
      <Value>81</Value>
      <Value>80</Value>
      <Value>56</Value>
      <Value>21</Value>
      <Value>410</Value>
      <Value>89</Value>
      <Value>412</Value>
    </TaxCatchAll>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l3c4e8b902d24cac82560b32d42c7cb4>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9FBDC8EE-264A-4886-85C5-775CF30D62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e36bfbf9-5e42-489c-a259-4c54eb22cb57"/>
    <ds:schemaRef ds:uri="http://purl.org/dc/elements/1.1/"/>
    <ds:schemaRef ds:uri="http://schemas.microsoft.com/office/2006/metadata/properties"/>
    <ds:schemaRef ds:uri="http://www.w3.org/XML/1998/namespace"/>
    <ds:schemaRef ds:uri="http://schemas.microsoft.com/office/2006/documentManagement/types"/>
    <ds:schemaRef ds:uri="http://schemas.microsoft.com/sharepoint/v3"/>
    <ds:schemaRef ds:uri="http://purl.org/dc/dcmitype/"/>
    <ds:schemaRef ds:uri="http://schemas.microsoft.com/office/infopath/2007/PartnerControls"/>
    <ds:schemaRef ds:uri="230e9df3-be65-4c73-a93b-d1236ebd677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Convergence_2015_Concurrent_16x9_v04</Template>
  <TotalTime>4</TotalTime>
  <Words>10695</Words>
  <Application>Microsoft Office PowerPoint</Application>
  <PresentationFormat>Custom</PresentationFormat>
  <Paragraphs>1088</Paragraphs>
  <Slides>102</Slides>
  <Notes>94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Arial</vt:lpstr>
      <vt:lpstr>Calibri</vt:lpstr>
      <vt:lpstr>Calibri Light</vt:lpstr>
      <vt:lpstr>Consolas</vt:lpstr>
      <vt:lpstr>Segoe</vt:lpstr>
      <vt:lpstr>Segoe UI</vt:lpstr>
      <vt:lpstr>Segoe UI Light</vt:lpstr>
      <vt:lpstr>Wingdings</vt:lpstr>
      <vt:lpstr>1_3-30650 Convergence 2015 Concurrent 16x9</vt:lpstr>
      <vt:lpstr>PowerPoint Presentation</vt:lpstr>
      <vt:lpstr>Microsoft Dynamics GP 2013, GP 2013 R2, and GP 2015: New feature highlights</vt:lpstr>
      <vt:lpstr>System</vt:lpstr>
      <vt:lpstr>PowerPoint Presentation</vt:lpstr>
      <vt:lpstr>Document Attach 2.0</vt:lpstr>
      <vt:lpstr>PowerPoint Presentation</vt:lpstr>
      <vt:lpstr>Take company offline</vt:lpstr>
      <vt:lpstr>PowerPoint Presentation</vt:lpstr>
      <vt:lpstr>PowerPoint Presentation</vt:lpstr>
      <vt:lpstr>Document Attach 3.0</vt:lpstr>
      <vt:lpstr>PowerPoint Presentation</vt:lpstr>
      <vt:lpstr>PowerPoint Presentation</vt:lpstr>
      <vt:lpstr>PowerPoint Presentation</vt:lpstr>
      <vt:lpstr>PowerPoint Presentation</vt:lpstr>
      <vt:lpstr>Self-service home page</vt:lpstr>
      <vt:lpstr>PowerPoint Presentation</vt:lpstr>
      <vt:lpstr>PowerPoint Presentation</vt:lpstr>
      <vt:lpstr>PowerPoint Presentation</vt:lpstr>
      <vt:lpstr>Refreshable Excel reports</vt:lpstr>
      <vt:lpstr>PowerPoint Presentation</vt:lpstr>
      <vt:lpstr>PowerPoint Presentation</vt:lpstr>
      <vt:lpstr>PowerPoint Presentation</vt:lpstr>
      <vt:lpstr>PowerPoint Presentation</vt:lpstr>
      <vt:lpstr>Web client</vt:lpstr>
      <vt:lpstr>PowerPoint Presentation</vt:lpstr>
      <vt:lpstr>ADP integration to GL for web client</vt:lpstr>
      <vt:lpstr>Web client Lync integration</vt:lpstr>
      <vt:lpstr>Autocomplete in web client</vt:lpstr>
      <vt:lpstr>Business analyzer navigation lists for web client</vt:lpstr>
      <vt:lpstr>Keyboard shortcuts for web client</vt:lpstr>
      <vt:lpstr>ISV extensibility for web client</vt:lpstr>
      <vt:lpstr>Session to learn more</vt:lpstr>
      <vt:lpstr>Business intelligence</vt:lpstr>
      <vt:lpstr>PowerPoint Presentation</vt:lpstr>
      <vt:lpstr>PowerPoint Presentation</vt:lpstr>
      <vt:lpstr>PowerPoint Presentation</vt:lpstr>
      <vt:lpstr>Business Analyzer Release 7</vt:lpstr>
      <vt:lpstr>SmartList UI enhancements</vt:lpstr>
      <vt:lpstr>SmartList Designer</vt:lpstr>
      <vt:lpstr>PowerPoint Presentation</vt:lpstr>
      <vt:lpstr>Refreshable Excel reports</vt:lpstr>
      <vt:lpstr>PowerPoint Presentation</vt:lpstr>
      <vt:lpstr>Workflow</vt:lpstr>
      <vt:lpstr>PowerPoint Presentation</vt:lpstr>
      <vt:lpstr>PowerPoint Presentation</vt:lpstr>
      <vt:lpstr>PowerPoint Presentation</vt:lpstr>
      <vt:lpstr>PowerPoint Presentation</vt:lpstr>
      <vt:lpstr>PowerPoint Presentation</vt:lpstr>
      <vt:lpstr>Financials</vt:lpstr>
      <vt:lpstr>PowerPoint Presentation</vt:lpstr>
      <vt:lpstr>Reconcile checkbook without marking</vt:lpstr>
      <vt:lpstr>Vendor combiner and modifier</vt:lpstr>
      <vt:lpstr>Void payables transaction updates</vt:lpstr>
      <vt:lpstr>Checkbook ID on pmt inquiry window</vt:lpstr>
      <vt:lpstr>Customer combiner and modifier</vt:lpstr>
      <vt:lpstr>AA finance charge assessment</vt:lpstr>
      <vt:lpstr>AA and sales order deposits</vt:lpstr>
      <vt:lpstr> Copy and paste to GL</vt:lpstr>
      <vt:lpstr>Roll down segment description</vt:lpstr>
      <vt:lpstr>Reverse fiscal year</vt:lpstr>
      <vt:lpstr>Reprint outstanding transactions report</vt:lpstr>
      <vt:lpstr>Payables transaction doc attach</vt:lpstr>
      <vt:lpstr>Default sort order for checks</vt:lpstr>
      <vt:lpstr>Default asset ID from asset class</vt:lpstr>
      <vt:lpstr>Integration of multicurrency revaluation with AA</vt:lpstr>
      <vt:lpstr>Intercompany enhancements</vt:lpstr>
      <vt:lpstr>Payables warning when open PO</vt:lpstr>
      <vt:lpstr>Payment terms enhancements</vt:lpstr>
      <vt:lpstr>Edit email for historical documents</vt:lpstr>
      <vt:lpstr>Fixed assets year end close report</vt:lpstr>
      <vt:lpstr>Sessions to learn more</vt:lpstr>
      <vt:lpstr>Distribution</vt:lpstr>
      <vt:lpstr>PowerPoint Presentation</vt:lpstr>
      <vt:lpstr>Suggested item enhancements</vt:lpstr>
      <vt:lpstr>Assign Item to multiple sites</vt:lpstr>
      <vt:lpstr>Purchase requisitions          </vt:lpstr>
      <vt:lpstr>Prepayment additions</vt:lpstr>
      <vt:lpstr>Encumbrance SSRS reports</vt:lpstr>
      <vt:lpstr>Project timesheet          </vt:lpstr>
      <vt:lpstr>Payment terms enhancements</vt:lpstr>
      <vt:lpstr>Edit email for historical documents</vt:lpstr>
      <vt:lpstr>Payables warning when open PO</vt:lpstr>
      <vt:lpstr>Project expense report      </vt:lpstr>
      <vt:lpstr>Session to learn more</vt:lpstr>
      <vt:lpstr>HR and Payroll Employee Self Service</vt:lpstr>
      <vt:lpstr>Payroll, PTO manager, and human resources</vt:lpstr>
      <vt:lpstr>Payroll check date sort</vt:lpstr>
      <vt:lpstr>HR applicant email address</vt:lpstr>
      <vt:lpstr>PowerPoint Presentation</vt:lpstr>
      <vt:lpstr>Employee Time Management  </vt:lpstr>
      <vt:lpstr>PowerPoint Presentation</vt:lpstr>
      <vt:lpstr>Employee Profile      </vt:lpstr>
      <vt:lpstr>Manager Team Profile    </vt:lpstr>
      <vt:lpstr>Employee skills and training  </vt:lpstr>
      <vt:lpstr>Manager skills and training  </vt:lpstr>
      <vt:lpstr>Employee benefits     </vt:lpstr>
      <vt:lpstr>Employee paystubs     </vt:lpstr>
      <vt:lpstr>Employee W4      </vt:lpstr>
      <vt:lpstr>Employee direct deposit   </vt:lpstr>
      <vt:lpstr>HRP pending approval navigation list   </vt:lpstr>
      <vt:lpstr>Sessions to learn more</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Dynamics GP 2013, GP 2013 R2, and GP 2015: New feature highlights</dc:title>
  <dc:subject>Microsoft Convergence 2015</dc:subject>
  <dc:creator>Shows</dc:creator>
  <cp:keywords>Microsoft Convergence 2015 Concurrent Session; Microsoft Dynamics</cp:keywords>
  <dc:description>Template: Raquel Romano, Silver Fox Productions, Inc.
Formatting: 
Audience Type: IT Professional, Business Decision Makers
Event Date: March 16–19, 2015
Event Location: Atlanta, CA
Event Venue: GWCC Georgia World Congress Center</dc:description>
  <cp:lastModifiedBy>Jim Bertler</cp:lastModifiedBy>
  <cp:revision>3</cp:revision>
  <dcterms:created xsi:type="dcterms:W3CDTF">2015-03-15T23:03:40Z</dcterms:created>
  <dcterms:modified xsi:type="dcterms:W3CDTF">2015-03-16T21:10:23Z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89;#Microsoft Dynamics|b8ad994f-bf2b-44e1-98a5-d4268f31aa0b</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81;#Georgia World Congress Center|ea0ece34-59a6-4d43-8d9e-d0f9e2a2f1ce</vt:lpwstr>
  </property>
  <property fmtid="{D5CDD505-2E9C-101B-9397-08002B2CF9AE}" pid="7" name="Track">
    <vt:lpwstr/>
  </property>
  <property fmtid="{D5CDD505-2E9C-101B-9397-08002B2CF9AE}" pid="8" name="Event Location">
    <vt:lpwstr>80;#Atlanta|01fb9831-5840-48a0-a576-3e48f42baa53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409;#Microsoft Convergence 2015 Concurrent Session|cf3b019c-2beb-488d-a037-3f61c6c229ce;#410;#Microsoft Dynamics|f467b403-c2bb-45f7-8d4f-df1099966b23</vt:lpwstr>
  </property>
  <property fmtid="{D5CDD505-2E9C-101B-9397-08002B2CF9AE}" pid="12" name="Audience1">
    <vt:lpwstr>21;#IT professionals|f9d20670-fa9a-45b8-a017-ba71db81a534;#56;#business decision makers|c5581652-6887-44c0-9e7e-d38ca54728bd</vt:lpwstr>
  </property>
  <property fmtid="{D5CDD505-2E9C-101B-9397-08002B2CF9AE}" pid="13" name="Event Name">
    <vt:lpwstr>412;#Convergence 2015|dcc8cc5d-6e3a-4ca1-bafd-fb9c1db686c7</vt:lpwstr>
  </property>
</Properties>
</file>